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Lst>
  <p:notesMasterIdLst>
    <p:notesMasterId r:id="rId32"/>
  </p:notesMasterIdLst>
  <p:handoutMasterIdLst>
    <p:handoutMasterId r:id="rId33"/>
  </p:handoutMasterIdLst>
  <p:sldIdLst>
    <p:sldId id="554" r:id="rId2"/>
    <p:sldId id="608" r:id="rId3"/>
    <p:sldId id="675" r:id="rId4"/>
    <p:sldId id="642" r:id="rId5"/>
    <p:sldId id="676" r:id="rId6"/>
    <p:sldId id="677" r:id="rId7"/>
    <p:sldId id="678" r:id="rId8"/>
    <p:sldId id="679" r:id="rId9"/>
    <p:sldId id="680" r:id="rId10"/>
    <p:sldId id="681" r:id="rId11"/>
    <p:sldId id="682" r:id="rId12"/>
    <p:sldId id="683" r:id="rId13"/>
    <p:sldId id="643" r:id="rId14"/>
    <p:sldId id="684" r:id="rId15"/>
    <p:sldId id="685" r:id="rId16"/>
    <p:sldId id="687" r:id="rId17"/>
    <p:sldId id="686" r:id="rId18"/>
    <p:sldId id="688" r:id="rId19"/>
    <p:sldId id="689" r:id="rId20"/>
    <p:sldId id="690" r:id="rId21"/>
    <p:sldId id="693" r:id="rId22"/>
    <p:sldId id="692" r:id="rId23"/>
    <p:sldId id="691" r:id="rId24"/>
    <p:sldId id="694" r:id="rId25"/>
    <p:sldId id="695" r:id="rId26"/>
    <p:sldId id="644" r:id="rId27"/>
    <p:sldId id="696" r:id="rId28"/>
    <p:sldId id="697" r:id="rId29"/>
    <p:sldId id="698" r:id="rId30"/>
    <p:sldId id="699" r:id="rId31"/>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2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106"/>
    <a:srgbClr val="F57A01"/>
    <a:srgbClr val="5FB743"/>
    <a:srgbClr val="C55A11"/>
    <a:srgbClr val="2D97E5"/>
    <a:srgbClr val="63BB46"/>
    <a:srgbClr val="417E2E"/>
    <a:srgbClr val="2591CB"/>
    <a:srgbClr val="AFBE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72810" autoAdjust="0"/>
  </p:normalViewPr>
  <p:slideViewPr>
    <p:cSldViewPr snapToGrid="0">
      <p:cViewPr varScale="1">
        <p:scale>
          <a:sx n="58" d="100"/>
          <a:sy n="58" d="100"/>
        </p:scale>
        <p:origin x="796" y="48"/>
      </p:cViewPr>
      <p:guideLst/>
    </p:cSldViewPr>
  </p:slideViewPr>
  <p:outlineViewPr>
    <p:cViewPr>
      <p:scale>
        <a:sx n="33" d="100"/>
        <a:sy n="33" d="100"/>
      </p:scale>
      <p:origin x="0" y="-41904"/>
    </p:cViewPr>
  </p:outlineViewPr>
  <p:notesTextViewPr>
    <p:cViewPr>
      <p:scale>
        <a:sx n="3" d="2"/>
        <a:sy n="3" d="2"/>
      </p:scale>
      <p:origin x="0" y="0"/>
    </p:cViewPr>
  </p:notesTextViewPr>
  <p:sorterViewPr>
    <p:cViewPr>
      <p:scale>
        <a:sx n="100" d="100"/>
        <a:sy n="100" d="100"/>
      </p:scale>
      <p:origin x="0" y="-2624"/>
    </p:cViewPr>
  </p:sorterViewPr>
  <p:notesViewPr>
    <p:cSldViewPr snapToGrid="0">
      <p:cViewPr varScale="1">
        <p:scale>
          <a:sx n="57" d="100"/>
          <a:sy n="57" d="100"/>
        </p:scale>
        <p:origin x="28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7/2/2021</a:t>
            </a:fld>
            <a:endParaRPr lang="en-US" dirty="0"/>
          </a:p>
        </p:txBody>
      </p:sp>
      <p:sp>
        <p:nvSpPr>
          <p:cNvPr id="4" name="Footer Placeholder 3">
            <a:extLst>
              <a:ext uri="{FF2B5EF4-FFF2-40B4-BE49-F238E27FC236}">
                <a16:creationId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2021-07-02</a:t>
            </a:fld>
            <a:endParaRPr lang="en-CA"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solidFill>
                  <a:srgbClr val="002060"/>
                </a:solidFill>
              </a:rPr>
              <a:t>Instructor notes: </a:t>
            </a:r>
          </a:p>
          <a:p>
            <a:pPr defTabSz="924916"/>
            <a:endParaRPr lang="en-US" dirty="0" smtClean="0">
              <a:solidFill>
                <a:srgbClr val="002060"/>
              </a:solidFill>
            </a:endParaRPr>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223739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 the points in the lesson plan and chart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table shows the minimum number of tie downs required if an article of cargo on or in a vehicle isn’t prevented from moving forward by a front end structure, tie down, other cargo or a device like the drop on a step deck trailer.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As a rough guide, use two tie downs for the first 3.04 </a:t>
            </a:r>
            <a:r>
              <a:rPr lang="en-US" sz="1200" kern="1200" dirty="0" err="1" smtClean="0">
                <a:solidFill>
                  <a:schemeClr val="tx1"/>
                </a:solidFill>
                <a:effectLst/>
                <a:latin typeface="+mn-lt"/>
                <a:ea typeface="+mn-ea"/>
                <a:cs typeface="+mn-cs"/>
              </a:rPr>
              <a:t>metres</a:t>
            </a:r>
            <a:r>
              <a:rPr lang="en-US" sz="1200" kern="1200" dirty="0" smtClean="0">
                <a:solidFill>
                  <a:schemeClr val="tx1"/>
                </a:solidFill>
                <a:effectLst/>
                <a:latin typeface="+mn-lt"/>
                <a:ea typeface="+mn-ea"/>
                <a:cs typeface="+mn-cs"/>
              </a:rPr>
              <a:t> (10 feet) of a load and one tie down for every 3.04 m (10 </a:t>
            </a:r>
            <a:r>
              <a:rPr lang="en-US" sz="1200" kern="1200" dirty="0" err="1" smtClean="0">
                <a:solidFill>
                  <a:schemeClr val="tx1"/>
                </a:solidFill>
                <a:effectLst/>
                <a:latin typeface="+mn-lt"/>
                <a:ea typeface="+mn-ea"/>
                <a:cs typeface="+mn-cs"/>
              </a:rPr>
              <a:t>ft</a:t>
            </a:r>
            <a:r>
              <a:rPr lang="en-US" sz="1200" kern="1200" dirty="0" smtClean="0">
                <a:solidFill>
                  <a:schemeClr val="tx1"/>
                </a:solidFill>
                <a:effectLst/>
                <a:latin typeface="+mn-lt"/>
                <a:ea typeface="+mn-ea"/>
                <a:cs typeface="+mn-cs"/>
              </a:rPr>
              <a:t>) after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Machinery or fabricated structural items that need special securement because of their size, design, shape or weight are exempted from these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Before a securement system is selected, the driver must ensure that it is appropriate for the cargo size, shape, strength, and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332553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2193842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171450" indent="-171450">
              <a:buFont typeface="Arial" panose="020B0604020202020204" pitchFamily="34" charset="0"/>
              <a:buChar char="•"/>
            </a:pPr>
            <a:r>
              <a:rPr lang="en-US" dirty="0" smtClean="0"/>
              <a:t>Articles of cargo that are likely to shift, tip or roll must be restrained by chocks, wedges, or a cradle to prevent movement. These restraints must stay fastened or secured while the vehicle is moving.</a:t>
            </a:r>
          </a:p>
          <a:p>
            <a:pPr marL="171450" indent="-171450">
              <a:buFont typeface="Arial" panose="020B0604020202020204" pitchFamily="34" charset="0"/>
              <a:buChar char="•"/>
            </a:pPr>
            <a:r>
              <a:rPr lang="en-US" dirty="0" smtClean="0"/>
              <a:t>The proper securement of cargo is important not only for the protection of the cargo itself, but also for ensuring the safety of a driver and the motoring public. Cargo that shifts or tips may cause a vehicle to tip or operate in an unsafe manner.</a:t>
            </a:r>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318861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Discuss (see student guide for more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For easy handling of the truck, it is important that the cargo weight is properly distributed.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Fines imposed on drivers hauling loads that exceed weight limits can be very costly—to both carriers and drivers.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Weight limits and size limits. How weights are checked.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 The importance of drivers being familiar with size and weight limits as they drive across the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How distributing weight correctly can prevent a truck from being classed as overweight.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Hazards of loads being hauled with weight improperly distributed.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More detail on this is covered in</a:t>
            </a:r>
            <a:r>
              <a:rPr lang="en-US" baseline="0" dirty="0" smtClean="0"/>
              <a:t> the documents and regulatory requirements – height and weight lesson.</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1159885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Use the following slides or images in the student guide to give a brief overview of methods of loading and securing different types of cargo. Students</a:t>
            </a:r>
            <a:r>
              <a:rPr lang="en-CA" sz="1200" kern="1200" baseline="0" dirty="0" smtClean="0">
                <a:solidFill>
                  <a:schemeClr val="tx1"/>
                </a:solidFill>
                <a:effectLst/>
                <a:latin typeface="+mn-lt"/>
                <a:ea typeface="+mn-ea"/>
                <a:cs typeface="+mn-cs"/>
              </a:rPr>
              <a:t> should receive training from the employer on the details.  </a:t>
            </a:r>
            <a:endParaRPr lang="en-C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428067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3153955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3647076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1161095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159405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19</a:t>
            </a:fld>
            <a:endParaRPr lang="en-CA" dirty="0"/>
          </a:p>
        </p:txBody>
      </p:sp>
    </p:spTree>
    <p:extLst>
      <p:ext uri="{BB962C8B-B14F-4D97-AF65-F5344CB8AC3E}">
        <p14:creationId xmlns:p14="http://schemas.microsoft.com/office/powerpoint/2010/main" val="4137097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372450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20</a:t>
            </a:fld>
            <a:endParaRPr lang="en-CA" dirty="0"/>
          </a:p>
        </p:txBody>
      </p:sp>
    </p:spTree>
    <p:extLst>
      <p:ext uri="{BB962C8B-B14F-4D97-AF65-F5344CB8AC3E}">
        <p14:creationId xmlns:p14="http://schemas.microsoft.com/office/powerpoint/2010/main" val="3737814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21</a:t>
            </a:fld>
            <a:endParaRPr lang="en-CA" dirty="0"/>
          </a:p>
        </p:txBody>
      </p:sp>
    </p:spTree>
    <p:extLst>
      <p:ext uri="{BB962C8B-B14F-4D97-AF65-F5344CB8AC3E}">
        <p14:creationId xmlns:p14="http://schemas.microsoft.com/office/powerpoint/2010/main" val="1365135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22</a:t>
            </a:fld>
            <a:endParaRPr lang="en-CA" dirty="0"/>
          </a:p>
        </p:txBody>
      </p:sp>
    </p:spTree>
    <p:extLst>
      <p:ext uri="{BB962C8B-B14F-4D97-AF65-F5344CB8AC3E}">
        <p14:creationId xmlns:p14="http://schemas.microsoft.com/office/powerpoint/2010/main" val="3025054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23</a:t>
            </a:fld>
            <a:endParaRPr lang="en-CA" dirty="0"/>
          </a:p>
        </p:txBody>
      </p:sp>
    </p:spTree>
    <p:extLst>
      <p:ext uri="{BB962C8B-B14F-4D97-AF65-F5344CB8AC3E}">
        <p14:creationId xmlns:p14="http://schemas.microsoft.com/office/powerpoint/2010/main" val="855432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24</a:t>
            </a:fld>
            <a:endParaRPr lang="en-CA" dirty="0"/>
          </a:p>
        </p:txBody>
      </p:sp>
    </p:spTree>
    <p:extLst>
      <p:ext uri="{BB962C8B-B14F-4D97-AF65-F5344CB8AC3E}">
        <p14:creationId xmlns:p14="http://schemas.microsoft.com/office/powerpoint/2010/main" val="289504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25</a:t>
            </a:fld>
            <a:endParaRPr lang="en-CA" dirty="0"/>
          </a:p>
        </p:txBody>
      </p:sp>
    </p:spTree>
    <p:extLst>
      <p:ext uri="{BB962C8B-B14F-4D97-AF65-F5344CB8AC3E}">
        <p14:creationId xmlns:p14="http://schemas.microsoft.com/office/powerpoint/2010/main" val="2954535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Handout</a:t>
            </a:r>
            <a:r>
              <a:rPr lang="en-GB" sz="1200" kern="1200" baseline="0" dirty="0" smtClean="0">
                <a:solidFill>
                  <a:schemeClr val="tx1"/>
                </a:solidFill>
                <a:effectLst/>
                <a:latin typeface="+mn-lt"/>
                <a:ea typeface="+mn-ea"/>
                <a:cs typeface="+mn-cs"/>
              </a:rPr>
              <a:t> the scenarios and discuss either in groups with report back or as a whole class.</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26</a:t>
            </a:fld>
            <a:endParaRPr lang="en-CA" dirty="0"/>
          </a:p>
        </p:txBody>
      </p:sp>
    </p:spTree>
    <p:extLst>
      <p:ext uri="{BB962C8B-B14F-4D97-AF65-F5344CB8AC3E}">
        <p14:creationId xmlns:p14="http://schemas.microsoft.com/office/powerpoint/2010/main" val="1459780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Discuss the prevalence of cargo theft.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map indicates the distribution of reported cargo theft in Canada. So, while cargo is stolen across the nation, the highest concentration of reported cargo theft is in Ontario – with 54% of reported thefts.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According to the Insurance Bureau of Canada (IBC), there's estimated to be approximately $5 billion worth of cargo theft in Canada every year. Only a fraction of the stolen goods, which range from lobsters, to steaks, to shoes, are ever recovered.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Discuss cargo security and how to be mindful of security for yourself, your rig and your cargo when on the road.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27</a:t>
            </a:fld>
            <a:endParaRPr lang="en-CA" dirty="0"/>
          </a:p>
        </p:txBody>
      </p:sp>
    </p:spTree>
    <p:extLst>
      <p:ext uri="{BB962C8B-B14F-4D97-AF65-F5344CB8AC3E}">
        <p14:creationId xmlns:p14="http://schemas.microsoft.com/office/powerpoint/2010/main" val="4088739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Listen to this CBC New Radio podcast. Time: 7:16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dirty="0" smtClean="0">
                <a:solidFill>
                  <a:schemeClr val="tx1"/>
                </a:solidFill>
                <a:effectLst/>
                <a:latin typeface="+mn-lt"/>
                <a:ea typeface="+mn-ea"/>
                <a:cs typeface="+mn-cs"/>
              </a:rPr>
              <a:t>$471,000 worth of </a:t>
            </a:r>
            <a:r>
              <a:rPr lang="en-CA" sz="1200" b="0" i="0" u="none" strike="noStrike" kern="1200" dirty="0" err="1" smtClean="0">
                <a:solidFill>
                  <a:schemeClr val="tx1"/>
                </a:solidFill>
                <a:effectLst/>
                <a:latin typeface="+mn-lt"/>
                <a:ea typeface="+mn-ea"/>
                <a:cs typeface="+mn-cs"/>
              </a:rPr>
              <a:t>Blundstone</a:t>
            </a:r>
            <a:r>
              <a:rPr lang="en-CA" sz="1200" b="0" i="0" u="none" strike="noStrike" kern="1200" dirty="0" smtClean="0">
                <a:solidFill>
                  <a:schemeClr val="tx1"/>
                </a:solidFill>
                <a:effectLst/>
                <a:latin typeface="+mn-lt"/>
                <a:ea typeface="+mn-ea"/>
                <a:cs typeface="+mn-cs"/>
              </a:rPr>
              <a:t> footwear were stolen in July in Woodstock, Ontario.</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28</a:t>
            </a:fld>
            <a:endParaRPr lang="en-CA" dirty="0"/>
          </a:p>
        </p:txBody>
      </p:sp>
    </p:spTree>
    <p:extLst>
      <p:ext uri="{BB962C8B-B14F-4D97-AF65-F5344CB8AC3E}">
        <p14:creationId xmlns:p14="http://schemas.microsoft.com/office/powerpoint/2010/main" val="9621739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 the detail in the student guide.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 these statistics. Cargo thieves are opportunists. Locations for theft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Truck stops and highway rest areas are the most targeted locations at more than one-third (39%) of all incidents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Modal yards (managed by trucking companies, railroads or ocean carriers) at 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Unsecured locations (drop lots, motel, restaurant and mall parking lots) at 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Other cargo thefts and disappearances include warehouse burglaries (6%) and hijackings (3%).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 – industry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https://www.industryweek.com/leadership/companies-executives/article/21956198/7-steps-to-prevent-cargo-theft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29</a:t>
            </a:fld>
            <a:endParaRPr lang="en-CA" dirty="0"/>
          </a:p>
        </p:txBody>
      </p:sp>
    </p:spTree>
    <p:extLst>
      <p:ext uri="{BB962C8B-B14F-4D97-AF65-F5344CB8AC3E}">
        <p14:creationId xmlns:p14="http://schemas.microsoft.com/office/powerpoint/2010/main" val="111583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Review NSC requirements in the student guide.</a:t>
            </a:r>
            <a:r>
              <a:rPr lang="en-US" baseline="0" dirty="0" smtClean="0"/>
              <a:t> </a:t>
            </a:r>
            <a:endParaRPr lang="en-CA" dirty="0" smtClean="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779106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Discuss</a:t>
            </a:r>
            <a:r>
              <a:rPr lang="en-US" sz="1200" b="0" i="0" u="none" strike="noStrike" kern="1200" baseline="0" dirty="0" smtClean="0">
                <a:solidFill>
                  <a:schemeClr val="tx1"/>
                </a:solidFill>
                <a:effectLst/>
                <a:latin typeface="+mn-lt"/>
                <a:ea typeface="+mn-ea"/>
                <a:cs typeface="+mn-cs"/>
              </a:rPr>
              <a:t> how to report cargo theft.</a:t>
            </a:r>
            <a:endParaRPr lang="en-CA"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dirty="0" smtClean="0">
                <a:solidFill>
                  <a:schemeClr val="tx1"/>
                </a:solidFill>
                <a:effectLst/>
                <a:latin typeface="+mn-lt"/>
                <a:ea typeface="+mn-ea"/>
                <a:cs typeface="+mn-cs"/>
              </a:rPr>
              <a:t>If cargo theft goes unreported, property recovery and prosecution becomes a challenge. Cargo theft cheats consumers, retailers, insurers and the trucking community, and wastes law enforcement resources. </a:t>
            </a:r>
            <a:endParaRPr lang="en-CA" sz="1200" kern="120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30</a:t>
            </a:fld>
            <a:endParaRPr lang="en-CA" dirty="0"/>
          </a:p>
        </p:txBody>
      </p:sp>
    </p:spTree>
    <p:extLst>
      <p:ext uri="{BB962C8B-B14F-4D97-AF65-F5344CB8AC3E}">
        <p14:creationId xmlns:p14="http://schemas.microsoft.com/office/powerpoint/2010/main" val="85437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cargo securement regulations use terms such as “immobilize”, “contain” and “restrain” to define how cargo might be secured on or within a vehicle. These terms really describe different ways of making cargo secure.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 Immobilize means “not moving” or “incapable of being moved”.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the basic reasons for covering cargo—to protect cargo and prevent spills/loose cargo.</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the types of coverings and decide which materials are best for what job. Also point out when certain types should not be used.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Discuss the importance of cargo documentation and why it must be left in an obvious place in the cab.</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Discuss why it is important to verify that the cargo they’ll be transporting matches the paperwork and is properly secured</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389347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You must be able to make any kind of maneuver with your vehicle, including a swerve, a sudden lane change or a panic stop, without worrying about the security of your load.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If you aren’t certain your load will be secure during such an event, or if you are afraid of what would happen to your load if you had to make an emergency stop, you better take a good look at the way the load is secured.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320122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Cargo </a:t>
            </a:r>
            <a:r>
              <a:rPr lang="en-GB" sz="1200" kern="1200" dirty="0" err="1" smtClean="0">
                <a:solidFill>
                  <a:schemeClr val="tx1"/>
                </a:solidFill>
                <a:effectLst/>
                <a:latin typeface="+mn-lt"/>
                <a:ea typeface="+mn-ea"/>
                <a:cs typeface="+mn-cs"/>
              </a:rPr>
              <a:t>tiedowns</a:t>
            </a:r>
            <a:r>
              <a:rPr lang="en-GB" sz="1200" kern="1200" dirty="0" smtClean="0">
                <a:solidFill>
                  <a:schemeClr val="tx1"/>
                </a:solidFill>
                <a:effectLst/>
                <a:latin typeface="+mn-lt"/>
                <a:ea typeface="+mn-ea"/>
                <a:cs typeface="+mn-cs"/>
              </a:rPr>
              <a:t> many be any of the following, or they may be assemblies that include more than one of these elements: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Chain</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Web straps or synthetic webbing</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Rope, natural or synthetic</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Wire rope or cable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Steel strapping</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a:t>
            </a:r>
            <a:r>
              <a:rPr lang="en-GB" sz="1200" kern="1200" dirty="0" err="1" smtClean="0">
                <a:solidFill>
                  <a:schemeClr val="tx1"/>
                </a:solidFill>
                <a:effectLst/>
                <a:latin typeface="+mn-lt"/>
                <a:ea typeface="+mn-ea"/>
                <a:cs typeface="+mn-cs"/>
              </a:rPr>
              <a:t>tiedown</a:t>
            </a:r>
            <a:r>
              <a:rPr lang="en-GB" sz="1200" kern="1200" dirty="0" smtClean="0">
                <a:solidFill>
                  <a:schemeClr val="tx1"/>
                </a:solidFill>
                <a:effectLst/>
                <a:latin typeface="+mn-lt"/>
                <a:ea typeface="+mn-ea"/>
                <a:cs typeface="+mn-cs"/>
              </a:rPr>
              <a:t> must be designed, constructed and maintained in a way that the driver can tighten it. To function properly, </a:t>
            </a:r>
            <a:r>
              <a:rPr lang="en-GB" sz="1200" kern="1200" dirty="0" err="1" smtClean="0">
                <a:solidFill>
                  <a:schemeClr val="tx1"/>
                </a:solidFill>
                <a:effectLst/>
                <a:latin typeface="+mn-lt"/>
                <a:ea typeface="+mn-ea"/>
                <a:cs typeface="+mn-cs"/>
              </a:rPr>
              <a:t>tiedowns</a:t>
            </a:r>
            <a:r>
              <a:rPr lang="en-GB" sz="1200" kern="1200" dirty="0" smtClean="0">
                <a:solidFill>
                  <a:schemeClr val="tx1"/>
                </a:solidFill>
                <a:effectLst/>
                <a:latin typeface="+mn-lt"/>
                <a:ea typeface="+mn-ea"/>
                <a:cs typeface="+mn-cs"/>
              </a:rPr>
              <a:t> must not:</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Have knots or obvious damage</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Be in distress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Have any weakened part or weakened section</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mn-lt"/>
                <a:ea typeface="+mn-ea"/>
                <a:cs typeface="+mn-cs"/>
              </a:rPr>
              <a:t>Some </a:t>
            </a:r>
            <a:r>
              <a:rPr lang="en-CA" sz="1200" kern="1200" dirty="0" err="1" smtClean="0">
                <a:solidFill>
                  <a:schemeClr val="tx1"/>
                </a:solidFill>
                <a:effectLst/>
                <a:latin typeface="+mn-lt"/>
                <a:ea typeface="+mn-ea"/>
                <a:cs typeface="+mn-cs"/>
              </a:rPr>
              <a:t>tiedowns</a:t>
            </a:r>
            <a:r>
              <a:rPr lang="en-CA" sz="1200" kern="1200" dirty="0" smtClean="0">
                <a:solidFill>
                  <a:schemeClr val="tx1"/>
                </a:solidFill>
                <a:effectLst/>
                <a:latin typeface="+mn-lt"/>
                <a:ea typeface="+mn-ea"/>
                <a:cs typeface="+mn-cs"/>
              </a:rPr>
              <a:t> are passed over or through the cargo. When they are properly used, a downward force is created to increase the friction between the cargo and the vehicle’s deck. The friction created restrains the cargo.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3703845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No unmarked tie downs allowed - must be marked by the manufacturer with the Working Load Limit (WLL).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Securement devices must be strong enough to properly secure a load. Manufacturers test these devices to determine how much force can be applied to them before they will break.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WLL of a securement device refers to the maximum load that may be applied to that device during normal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Tie downs must not come loose, unfastened, opened or released while the vehicle is moving.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 All tie downs/securement systems must be located inside any rub rails whenever practical. Use edge protection where a tie down is subject to wear or cutting at the point where it touches an article of cargo. Edge protection must resist wear, cutting and crushing.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66646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17595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294737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CBC 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035674"/>
            <a:ext cx="2049340" cy="365125"/>
          </a:xfrm>
          <a:prstGeom prst="rect">
            <a:avLst/>
          </a:prstGeom>
        </p:spPr>
        <p:txBody>
          <a:bodyPr wrap="none" lIns="0" tIns="0" rIns="0" bIns="0" anchor="b" anchorCtr="0"/>
          <a:lstStyle>
            <a:lvl1pPr>
              <a:defRPr sz="20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p:cNvSpPr>
            <a:spLocks noGrp="1"/>
          </p:cNvSpPr>
          <p:nvPr>
            <p:ph type="ftr" sz="quarter" idx="11"/>
          </p:nvPr>
        </p:nvSpPr>
        <p:spPr>
          <a:xfrm>
            <a:off x="8382000" y="6036308"/>
            <a:ext cx="1905000" cy="364491"/>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Text Placeholder 8"/>
          <p:cNvSpPr>
            <a:spLocks noGrp="1"/>
          </p:cNvSpPr>
          <p:nvPr>
            <p:ph type="body" sz="quarter" idx="12" hasCustomPrompt="1"/>
          </p:nvPr>
        </p:nvSpPr>
        <p:spPr>
          <a:xfrm>
            <a:off x="914400" y="1733939"/>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baseline="0">
                <a:solidFill>
                  <a:srgbClr val="404040"/>
                </a:solidFill>
                <a:latin typeface="Verdana" panose="020B0604030504040204" pitchFamily="34" charset="0"/>
              </a:defRPr>
            </a:lvl3pPr>
            <a:lvl4pPr marL="914400" indent="-228600">
              <a:lnSpc>
                <a:spcPct val="100000"/>
              </a:lnSpc>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lnSpc>
                <a:spcPct val="100000"/>
              </a:lnSpc>
              <a:buClr>
                <a:srgbClr val="F57A01"/>
              </a:buClr>
              <a:buFont typeface="Arial" panose="020B0604020202020204" pitchFamily="34" charset="0"/>
              <a:buChar char="•"/>
              <a:defRPr baseline="0">
                <a:solidFill>
                  <a:srgbClr val="404040"/>
                </a:solidFill>
              </a:defRPr>
            </a:lvl5pPr>
          </a:lstStyle>
          <a:p>
            <a:pPr lvl="0"/>
            <a:r>
              <a:rPr lang="en-US" dirty="0" smtClean="0"/>
              <a:t>Click to edit text styles</a:t>
            </a:r>
          </a:p>
          <a:p>
            <a:pPr lvl="2"/>
            <a:r>
              <a:rPr lang="en-US" dirty="0" smtClean="0"/>
              <a:t>Second level</a:t>
            </a:r>
          </a:p>
          <a:p>
            <a:pPr lvl="3"/>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Tree>
    <p:extLst>
      <p:ext uri="{BB962C8B-B14F-4D97-AF65-F5344CB8AC3E}">
        <p14:creationId xmlns:p14="http://schemas.microsoft.com/office/powerpoint/2010/main" val="1403661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CBC SMART ART">
    <p:spTree>
      <p:nvGrpSpPr>
        <p:cNvPr id="1" name=""/>
        <p:cNvGrpSpPr/>
        <p:nvPr/>
      </p:nvGrpSpPr>
      <p:grpSpPr>
        <a:xfrm>
          <a:off x="0" y="0"/>
          <a:ext cx="0" cy="0"/>
          <a:chOff x="0" y="0"/>
          <a:chExt cx="0" cy="0"/>
        </a:xfrm>
      </p:grpSpPr>
      <p:sp>
        <p:nvSpPr>
          <p:cNvPr id="5" name="SmartArt Placeholder 4"/>
          <p:cNvSpPr>
            <a:spLocks noGrp="1"/>
          </p:cNvSpPr>
          <p:nvPr>
            <p:ph type="dgm" sz="quarter" idx="13" hasCustomPrompt="1"/>
          </p:nvPr>
        </p:nvSpPr>
        <p:spPr>
          <a:xfrm>
            <a:off x="381000" y="1143000"/>
            <a:ext cx="11430000" cy="5257800"/>
          </a:xfrm>
          <a:prstGeom prst="rect">
            <a:avLst/>
          </a:prstGeom>
        </p:spPr>
        <p:txBody>
          <a:bodyPr/>
          <a:lstStyle>
            <a:lvl1pPr marL="0" indent="0">
              <a:buNone/>
              <a:defRPr>
                <a:solidFill>
                  <a:schemeClr val="tx1">
                    <a:lumMod val="60000"/>
                    <a:lumOff val="40000"/>
                  </a:schemeClr>
                </a:solidFill>
              </a:defRPr>
            </a:lvl1pPr>
          </a:lstStyle>
          <a:p>
            <a:r>
              <a:rPr lang="en-US" dirty="0" smtClean="0"/>
              <a:t>Click icon below to add SmartArt graphic</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smart art graphic title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062830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CBC SECTION">
    <p:spTree>
      <p:nvGrpSpPr>
        <p:cNvPr id="1" name=""/>
        <p:cNvGrpSpPr/>
        <p:nvPr/>
      </p:nvGrpSpPr>
      <p:grpSpPr>
        <a:xfrm>
          <a:off x="0" y="0"/>
          <a:ext cx="0" cy="0"/>
          <a:chOff x="0" y="0"/>
          <a:chExt cx="0" cy="0"/>
        </a:xfrm>
      </p:grpSpPr>
      <p:sp>
        <p:nvSpPr>
          <p:cNvPr id="10" name="Picture Placeholder 8"/>
          <p:cNvSpPr>
            <a:spLocks noGrp="1"/>
          </p:cNvSpPr>
          <p:nvPr>
            <p:ph type="pic" sz="quarter" idx="12" hasCustomPrompt="1"/>
          </p:nvPr>
        </p:nvSpPr>
        <p:spPr>
          <a:xfrm>
            <a:off x="838201" y="0"/>
            <a:ext cx="10515599" cy="5393063"/>
          </a:xfrm>
          <a:prstGeom prst="rect">
            <a:avLst/>
          </a:prstGeom>
          <a:solidFill>
            <a:schemeClr val="accent3"/>
          </a:solidFill>
          <a:ln>
            <a:noFill/>
          </a:ln>
        </p:spPr>
        <p:txBody>
          <a:bodyPr/>
          <a:lstStyle>
            <a:lvl1pPr marL="0" marR="0" indent="0"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None/>
              <a:tabLst/>
              <a:defRPr sz="2400">
                <a:solidFill>
                  <a:schemeClr val="bg1"/>
                </a:solidFill>
              </a:defRPr>
            </a:lvl1pPr>
          </a:lstStyle>
          <a:p>
            <a:r>
              <a:rPr lang="en-US" dirty="0" smtClean="0"/>
              <a:t>To change box color, right click box, choose “Fill” and pick the color .</a:t>
            </a:r>
            <a:r>
              <a:rPr lang="en-CA" dirty="0" smtClean="0"/>
              <a:t> </a:t>
            </a:r>
            <a:r>
              <a:rPr lang="en-US" dirty="0" smtClean="0"/>
              <a:t>If you like to add a picture, click icon below. Go to “cover images” folder and Double-click to select an image. </a:t>
            </a:r>
          </a:p>
        </p:txBody>
      </p:sp>
      <p:sp>
        <p:nvSpPr>
          <p:cNvPr id="7" name="Title 1"/>
          <p:cNvSpPr>
            <a:spLocks noGrp="1"/>
          </p:cNvSpPr>
          <p:nvPr>
            <p:ph type="ctrTitle" hasCustomPrompt="1"/>
          </p:nvPr>
        </p:nvSpPr>
        <p:spPr>
          <a:xfrm>
            <a:off x="1066800" y="3398410"/>
            <a:ext cx="10515600" cy="415498"/>
          </a:xfrm>
          <a:prstGeom prst="rect">
            <a:avLst/>
          </a:prstGeom>
        </p:spPr>
        <p:txBody>
          <a:bodyPr wrap="square" lIns="0" tIns="0" rIns="0" bIns="0" anchor="t" anchorCtr="0">
            <a:spAutoFit/>
          </a:bodyPr>
          <a:lstStyle>
            <a:lvl1pPr algn="l">
              <a:defRPr sz="3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add a section title</a:t>
            </a:r>
            <a:endParaRPr lang="en-CA" dirty="0"/>
          </a:p>
        </p:txBody>
      </p:sp>
      <p:sp>
        <p:nvSpPr>
          <p:cNvPr id="8" name="Subtitle 2"/>
          <p:cNvSpPr>
            <a:spLocks noGrp="1"/>
          </p:cNvSpPr>
          <p:nvPr>
            <p:ph type="subTitle" idx="1" hasCustomPrompt="1"/>
          </p:nvPr>
        </p:nvSpPr>
        <p:spPr>
          <a:xfrm>
            <a:off x="1066800" y="4087201"/>
            <a:ext cx="10515600" cy="332399"/>
          </a:xfrm>
          <a:prstGeom prst="rect">
            <a:avLst/>
          </a:prstGeom>
        </p:spPr>
        <p:txBody>
          <a:bodyPr wrap="square" lIns="0" tIns="0" rIns="0" bIns="0" anchor="t" anchorCtr="0">
            <a:sp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section subtitle (optional)</a:t>
            </a:r>
            <a:endParaRPr lang="en-CA"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2695" y="6232358"/>
            <a:ext cx="457200" cy="457200"/>
          </a:xfrm>
          <a:prstGeom prst="rect">
            <a:avLst/>
          </a:prstGeom>
        </p:spPr>
      </p:pic>
      <p:sp>
        <p:nvSpPr>
          <p:cNvPr id="13" name="Footer Placeholder 4"/>
          <p:cNvSpPr>
            <a:spLocks noGrp="1"/>
          </p:cNvSpPr>
          <p:nvPr>
            <p:ph type="ftr" sz="quarter" idx="3"/>
          </p:nvPr>
        </p:nvSpPr>
        <p:spPr>
          <a:xfrm>
            <a:off x="838200" y="6324600"/>
            <a:ext cx="1981200" cy="381000"/>
          </a:xfrm>
          <a:prstGeom prst="rect">
            <a:avLst/>
          </a:prstGeom>
          <a:noFill/>
        </p:spPr>
        <p:txBody>
          <a:bodyPr wrap="none" lIns="0" tIns="0" rIns="0" bIns="0" anchor="b" anchorCtr="0"/>
          <a:lstStyle>
            <a:lvl1pPr marL="0" marR="0" indent="0" algn="r"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5751735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CBC INSTRUCTIONS">
    <p:spTree>
      <p:nvGrpSpPr>
        <p:cNvPr id="1" name=""/>
        <p:cNvGrpSpPr/>
        <p:nvPr/>
      </p:nvGrpSpPr>
      <p:grpSpPr>
        <a:xfrm>
          <a:off x="0" y="0"/>
          <a:ext cx="0" cy="0"/>
          <a:chOff x="0" y="0"/>
          <a:chExt cx="0" cy="0"/>
        </a:xfrm>
      </p:grpSpPr>
      <p:sp>
        <p:nvSpPr>
          <p:cNvPr id="6" name="Text Placeholder 4"/>
          <p:cNvSpPr txBox="1">
            <a:spLocks/>
          </p:cNvSpPr>
          <p:nvPr/>
        </p:nvSpPr>
        <p:spPr>
          <a:xfrm>
            <a:off x="407353" y="1371600"/>
            <a:ext cx="6246650" cy="4605339"/>
          </a:xfrm>
          <a:prstGeom prst="rect">
            <a:avLst/>
          </a:prstGeom>
        </p:spPr>
        <p:txBody>
          <a:bodyPr lIns="0" tIns="0" rIns="0" bIns="0"/>
          <a:lstStyle>
            <a:lvl1pPr marL="514350" indent="-514350" algn="l" defTabSz="914400" rtl="0" eaLnBrk="1" latinLnBrk="0" hangingPunct="1">
              <a:lnSpc>
                <a:spcPct val="90000"/>
              </a:lnSpc>
              <a:spcBef>
                <a:spcPts val="1000"/>
              </a:spcBef>
              <a:buClr>
                <a:srgbClr val="009DE0"/>
              </a:buClr>
              <a:buFont typeface="+mj-lt"/>
              <a:buAutoNum type="arabicPeriod"/>
              <a:tabLst/>
              <a:defRPr sz="2800" kern="1200" baseline="0">
                <a:solidFill>
                  <a:schemeClr val="tx1"/>
                </a:solidFill>
                <a:latin typeface="+mj-lt"/>
                <a:ea typeface="+mn-ea"/>
                <a:cs typeface="+mn-cs"/>
              </a:defRPr>
            </a:lvl1pPr>
            <a:lvl2pPr marL="687388" indent="-173038" algn="l" defTabSz="914400" rtl="0" eaLnBrk="1" latinLnBrk="0" hangingPunct="1">
              <a:lnSpc>
                <a:spcPct val="90000"/>
              </a:lnSpc>
              <a:spcBef>
                <a:spcPts val="500"/>
              </a:spcBef>
              <a:buClr>
                <a:srgbClr val="777777"/>
              </a:buClr>
              <a:buFont typeface="Arial" panose="020B0604020202020204" pitchFamily="34" charset="0"/>
              <a:buChar char="•"/>
              <a:defRPr sz="2400" kern="1200">
                <a:solidFill>
                  <a:schemeClr val="tx1"/>
                </a:solidFill>
                <a:latin typeface="+mj-lt"/>
                <a:ea typeface="+mn-ea"/>
                <a:cs typeface="+mn-cs"/>
              </a:defRPr>
            </a:lvl2pPr>
            <a:lvl3pPr marL="854075" indent="-1666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74725" indent="-1206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1089025" indent="-1143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r>
              <a:rPr lang="en-US" sz="2400" dirty="0" smtClean="0"/>
              <a:t>Make sure you’re on </a:t>
            </a:r>
            <a:r>
              <a:rPr lang="en-US" sz="2400" dirty="0" smtClean="0">
                <a:solidFill>
                  <a:srgbClr val="D24929"/>
                </a:solidFill>
              </a:rPr>
              <a:t>HOME</a:t>
            </a:r>
            <a:r>
              <a:rPr lang="en-US" sz="2400" dirty="0" smtClean="0"/>
              <a:t> tab.</a:t>
            </a:r>
          </a:p>
          <a:p>
            <a:pPr marL="400050" indent="-400050"/>
            <a:r>
              <a:rPr lang="en-US" sz="2400" dirty="0" smtClean="0"/>
              <a:t>Click </a:t>
            </a:r>
            <a:r>
              <a:rPr lang="en-US" sz="2400" b="1" dirty="0" smtClean="0"/>
              <a:t>New Slide</a:t>
            </a:r>
            <a:r>
              <a:rPr lang="en-US" sz="2400" dirty="0" smtClean="0"/>
              <a:t> (Ctrl+M). </a:t>
            </a:r>
          </a:p>
          <a:p>
            <a:pPr marL="400050" indent="-400050"/>
            <a:r>
              <a:rPr lang="en-US" sz="2400" dirty="0" smtClean="0"/>
              <a:t>To change layout, click </a:t>
            </a:r>
            <a:r>
              <a:rPr lang="en-US" sz="2400" b="1" dirty="0" smtClean="0"/>
              <a:t>Layout</a:t>
            </a:r>
            <a:r>
              <a:rPr lang="en-US" sz="2400" dirty="0" smtClean="0"/>
              <a:t>. (Or right-mouse click to choose a layout.)</a:t>
            </a:r>
          </a:p>
          <a:p>
            <a:pPr marL="400050" indent="-400050"/>
            <a:r>
              <a:rPr lang="en-US" sz="2400" dirty="0" smtClean="0"/>
              <a:t>Follow instructions on layout slide.</a:t>
            </a:r>
          </a:p>
          <a:p>
            <a:pPr marL="0" indent="0">
              <a:buFont typeface="+mj-lt"/>
              <a:buNone/>
            </a:pPr>
            <a:endParaRPr lang="en-US" sz="2400" dirty="0" smtClean="0"/>
          </a:p>
          <a:p>
            <a:pPr marL="0" indent="0">
              <a:buFont typeface="+mj-lt"/>
              <a:buNone/>
            </a:pPr>
            <a:r>
              <a:rPr lang="en-US" sz="2400" dirty="0" smtClean="0">
                <a:solidFill>
                  <a:schemeClr val="accent2"/>
                </a:solidFill>
              </a:rPr>
              <a:t>TIPS</a:t>
            </a:r>
            <a:endParaRPr lang="en-US" sz="2400" dirty="0">
              <a:solidFill>
                <a:schemeClr val="accent2"/>
              </a:solidFill>
            </a:endParaRPr>
          </a:p>
          <a:p>
            <a:pPr marL="225425" indent="-219075">
              <a:buFont typeface="Arial" panose="020B0604020202020204" pitchFamily="34" charset="0"/>
              <a:buChar char="•"/>
            </a:pPr>
            <a:r>
              <a:rPr lang="en-US" sz="2400" dirty="0" smtClean="0"/>
              <a:t>Print these widescreen slides on legal.</a:t>
            </a:r>
          </a:p>
          <a:p>
            <a:pPr marL="225425" marR="0" indent="-219075"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Char char="•"/>
              <a:tabLst/>
              <a:defRPr/>
            </a:pPr>
            <a:r>
              <a:rPr lang="en-US" sz="2400" dirty="0" smtClean="0"/>
              <a:t>Check out the </a:t>
            </a:r>
            <a:r>
              <a:rPr lang="en-US" sz="2400" dirty="0" smtClean="0">
                <a:solidFill>
                  <a:schemeClr val="accent2"/>
                </a:solidFill>
              </a:rPr>
              <a:t>shapes </a:t>
            </a:r>
            <a:r>
              <a:rPr lang="en-US" sz="2400" dirty="0" smtClean="0">
                <a:solidFill>
                  <a:schemeClr val="tx1"/>
                </a:solidFill>
              </a:rPr>
              <a:t>and</a:t>
            </a:r>
            <a:r>
              <a:rPr lang="en-US" sz="2400" baseline="0" dirty="0" smtClean="0">
                <a:solidFill>
                  <a:schemeClr val="accent2"/>
                </a:solidFill>
              </a:rPr>
              <a:t> icon</a:t>
            </a:r>
            <a:r>
              <a:rPr lang="en-US" sz="2400" dirty="0" smtClean="0">
                <a:solidFill>
                  <a:schemeClr val="accent2"/>
                </a:solidFill>
              </a:rPr>
              <a:t> toolbox </a:t>
            </a:r>
            <a:r>
              <a:rPr lang="en-US" sz="2400" dirty="0" smtClean="0"/>
              <a:t>slides!</a:t>
            </a:r>
          </a:p>
          <a:p>
            <a:pPr marL="225425" indent="-219075">
              <a:buFont typeface="Arial" panose="020B0604020202020204" pitchFamily="34" charset="0"/>
              <a:buChar char="•"/>
            </a:pPr>
            <a:r>
              <a:rPr lang="en-US" sz="2400" dirty="0" smtClean="0"/>
              <a:t>Delete this slide before presenting.</a:t>
            </a:r>
          </a:p>
        </p:txBody>
      </p:sp>
      <p:grpSp>
        <p:nvGrpSpPr>
          <p:cNvPr id="7" name="Group 6"/>
          <p:cNvGrpSpPr/>
          <p:nvPr/>
        </p:nvGrpSpPr>
        <p:grpSpPr>
          <a:xfrm>
            <a:off x="7010400" y="1371600"/>
            <a:ext cx="4460479" cy="4158139"/>
            <a:chOff x="6893322" y="1696164"/>
            <a:chExt cx="4460479" cy="41581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865834"/>
              <a:ext cx="4114801" cy="2286000"/>
            </a:xfrm>
            <a:prstGeom prst="rect">
              <a:avLst/>
            </a:prstGeom>
          </p:spPr>
        </p:pic>
        <p:sp>
          <p:nvSpPr>
            <p:cNvPr id="9" name="Oval Callout 8"/>
            <p:cNvSpPr/>
            <p:nvPr/>
          </p:nvSpPr>
          <p:spPr>
            <a:xfrm>
              <a:off x="6893322" y="1909920"/>
              <a:ext cx="1007321" cy="914400"/>
            </a:xfrm>
            <a:prstGeom prst="wedgeEllipseCallout">
              <a:avLst>
                <a:gd name="adj1" fmla="val 27105"/>
                <a:gd name="adj2" fmla="val 63623"/>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1</a:t>
              </a:r>
              <a:endParaRPr lang="en-CA" sz="5400" dirty="0"/>
            </a:p>
          </p:txBody>
        </p:sp>
        <p:sp>
          <p:nvSpPr>
            <p:cNvPr id="10" name="Oval Callout 9"/>
            <p:cNvSpPr/>
            <p:nvPr/>
          </p:nvSpPr>
          <p:spPr>
            <a:xfrm>
              <a:off x="10346480" y="2449115"/>
              <a:ext cx="1007321" cy="914400"/>
            </a:xfrm>
            <a:prstGeom prst="wedgeEllipseCallout">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3</a:t>
              </a:r>
              <a:endParaRPr lang="en-CA" sz="5400" dirty="0"/>
            </a:p>
          </p:txBody>
        </p:sp>
        <p:sp>
          <p:nvSpPr>
            <p:cNvPr id="11" name="Oval Callout 10"/>
            <p:cNvSpPr/>
            <p:nvPr/>
          </p:nvSpPr>
          <p:spPr>
            <a:xfrm>
              <a:off x="8792739" y="4939903"/>
              <a:ext cx="1007321" cy="914400"/>
            </a:xfrm>
            <a:prstGeom prst="wedgeEllipseCallout">
              <a:avLst>
                <a:gd name="adj1" fmla="val 22005"/>
                <a:gd name="adj2" fmla="val -68961"/>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2</a:t>
              </a:r>
              <a:endParaRPr lang="en-CA" sz="5400" dirty="0"/>
            </a:p>
          </p:txBody>
        </p:sp>
        <p:sp>
          <p:nvSpPr>
            <p:cNvPr id="12" name="TextBox 11"/>
            <p:cNvSpPr txBox="1"/>
            <p:nvPr/>
          </p:nvSpPr>
          <p:spPr>
            <a:xfrm>
              <a:off x="8207743" y="1696164"/>
              <a:ext cx="2057400" cy="861774"/>
            </a:xfrm>
            <a:prstGeom prst="rect">
              <a:avLst/>
            </a:prstGeom>
            <a:noFill/>
          </p:spPr>
          <p:txBody>
            <a:bodyPr wrap="square" lIns="0" tIns="0" rIns="0" bIns="0" rtlCol="0">
              <a:spAutoFit/>
            </a:bodyPr>
            <a:lstStyle/>
            <a:p>
              <a:r>
                <a:rPr lang="en-US" sz="2800" dirty="0" smtClean="0">
                  <a:solidFill>
                    <a:schemeClr val="accent1"/>
                  </a:solidFill>
                </a:rPr>
                <a:t>How to</a:t>
              </a:r>
              <a:br>
                <a:rPr lang="en-US" sz="2800" dirty="0" smtClean="0">
                  <a:solidFill>
                    <a:schemeClr val="accent1"/>
                  </a:solidFill>
                </a:rPr>
              </a:br>
              <a:r>
                <a:rPr lang="en-US" sz="2800" dirty="0" smtClean="0">
                  <a:solidFill>
                    <a:schemeClr val="accent1"/>
                  </a:solidFill>
                </a:rPr>
                <a:t>add a slide</a:t>
              </a:r>
              <a:endParaRPr lang="en-CA" sz="2800" dirty="0">
                <a:solidFill>
                  <a:schemeClr val="accent1"/>
                </a:solidFill>
              </a:endParaRPr>
            </a:p>
          </p:txBody>
        </p:sp>
      </p:grpSp>
      <p:sp>
        <p:nvSpPr>
          <p:cNvPr id="13" name="TextBox 12"/>
          <p:cNvSpPr txBox="1"/>
          <p:nvPr/>
        </p:nvSpPr>
        <p:spPr>
          <a:xfrm>
            <a:off x="407353" y="457200"/>
            <a:ext cx="10717847" cy="492443"/>
          </a:xfrm>
          <a:prstGeom prst="rect">
            <a:avLst/>
          </a:prstGeom>
          <a:noFill/>
        </p:spPr>
        <p:txBody>
          <a:bodyPr wrap="square" lIns="0" tIns="0" rIns="0" bIns="0" rtlCol="0">
            <a:spAutoFit/>
          </a:bodyPr>
          <a:lstStyle/>
          <a:p>
            <a:r>
              <a:rPr lang="en-US" sz="3200" dirty="0" smtClean="0">
                <a:solidFill>
                  <a:schemeClr val="tx1"/>
                </a:solidFill>
              </a:rPr>
              <a:t>How to get started</a:t>
            </a:r>
            <a:endParaRPr lang="en-CA" sz="3200" dirty="0">
              <a:solidFill>
                <a:schemeClr val="tx1"/>
              </a:solidFill>
            </a:endParaRPr>
          </a:p>
        </p:txBody>
      </p:sp>
    </p:spTree>
    <p:extLst>
      <p:ext uri="{BB962C8B-B14F-4D97-AF65-F5344CB8AC3E}">
        <p14:creationId xmlns:p14="http://schemas.microsoft.com/office/powerpoint/2010/main" val="9770122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4343400"/>
            <a:ext cx="10363200" cy="685800"/>
          </a:xfrm>
        </p:spPr>
        <p:txBody>
          <a:bodyPr tIns="0">
            <a:normAutofit/>
          </a:bodyPr>
          <a:lstStyle>
            <a:lvl1pPr algn="l">
              <a:defRPr sz="3000" baseline="0">
                <a:latin typeface="Verdana" panose="020B0604030504040204" pitchFamily="34" charset="0"/>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812800" y="5029200"/>
            <a:ext cx="10363200" cy="381000"/>
          </a:xfrm>
          <a:prstGeom prst="rect">
            <a:avLst/>
          </a:prstGeom>
        </p:spPr>
        <p:txBody>
          <a:bodyPr tIns="0"/>
          <a:lstStyle>
            <a:lvl1pPr>
              <a:defRPr sz="1800"/>
            </a:lvl1pPr>
          </a:lstStyle>
          <a:p>
            <a:pPr lvl="0"/>
            <a:r>
              <a:rPr lang="en-US" dirty="0" smtClean="0"/>
              <a:t>Click to edit presentation subtitle</a:t>
            </a:r>
            <a:endParaRPr lang="en-US" dirty="0"/>
          </a:p>
        </p:txBody>
      </p:sp>
    </p:spTree>
    <p:extLst>
      <p:ext uri="{BB962C8B-B14F-4D97-AF65-F5344CB8AC3E}">
        <p14:creationId xmlns:p14="http://schemas.microsoft.com/office/powerpoint/2010/main" val="690967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8713" y="378442"/>
            <a:ext cx="9336743" cy="787121"/>
          </a:xfrm>
        </p:spPr>
        <p:txBody>
          <a:bodyPr>
            <a:normAutofit/>
          </a:bodyPr>
          <a:lstStyle>
            <a:lvl1pPr algn="l">
              <a:defRPr sz="3200">
                <a:solidFill>
                  <a:srgbClr val="02B0EA"/>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1948713" y="1668321"/>
            <a:ext cx="7356860" cy="3910346"/>
          </a:xfrm>
          <a:prstGeom prst="rect">
            <a:avLst/>
          </a:prstGeom>
        </p:spPr>
        <p:txBody>
          <a:bodyPr/>
          <a:lstStyle>
            <a:lvl1pPr marL="0" indent="0">
              <a:lnSpc>
                <a:spcPct val="100000"/>
              </a:lnSpc>
              <a:spcBef>
                <a:spcPts val="0"/>
              </a:spcBef>
              <a:spcAft>
                <a:spcPts val="600"/>
              </a:spcAft>
              <a:buNone/>
              <a:defRPr sz="2600" baseline="0">
                <a:solidFill>
                  <a:schemeClr val="bg1">
                    <a:lumMod val="50000"/>
                  </a:schemeClr>
                </a:solidFill>
                <a:latin typeface="Verdana"/>
                <a:cs typeface="Verdana"/>
              </a:defRPr>
            </a:lvl1pPr>
            <a:lvl2pPr>
              <a:lnSpc>
                <a:spcPct val="100000"/>
              </a:lnSpc>
              <a:spcBef>
                <a:spcPts val="0"/>
              </a:spcBef>
              <a:spcAft>
                <a:spcPts val="600"/>
              </a:spcAft>
              <a:defRPr sz="2200" baseline="0">
                <a:solidFill>
                  <a:schemeClr val="bg1">
                    <a:lumMod val="50000"/>
                  </a:schemeClr>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391234" y="6538912"/>
            <a:ext cx="800767" cy="319088"/>
          </a:xfrm>
          <a:prstGeom prst="rect">
            <a:avLst/>
          </a:prstGeom>
        </p:spPr>
        <p:txBody>
          <a:bodyPr/>
          <a:lstStyle>
            <a:lvl1pPr algn="ctr">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3221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2800" baseline="0"/>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a:buClr>
                <a:srgbClr val="F57A01"/>
              </a:buClr>
              <a:defRPr sz="2700" baseline="0">
                <a:latin typeface="Verdana" panose="020B0604030504040204" pitchFamily="34" charset="0"/>
              </a:defRPr>
            </a:lvl1pPr>
            <a:lvl2pPr>
              <a:defRPr sz="2600" baseline="0">
                <a:latin typeface="Verdana" panose="020B060403050404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2"/>
          </p:nvPr>
        </p:nvSpPr>
        <p:spPr/>
        <p:txBody>
          <a:bodyPr/>
          <a:lstStyle/>
          <a:p>
            <a:fld id="{0FF33D2E-B4E6-4FF6-99DC-91C411C64D6C}" type="slidenum">
              <a:rPr lang="en-CA" smtClean="0"/>
              <a:t>‹#›</a:t>
            </a:fld>
            <a:endParaRPr lang="en-CA" dirty="0"/>
          </a:p>
        </p:txBody>
      </p:sp>
    </p:spTree>
    <p:extLst>
      <p:ext uri="{BB962C8B-B14F-4D97-AF65-F5344CB8AC3E}">
        <p14:creationId xmlns:p14="http://schemas.microsoft.com/office/powerpoint/2010/main" val="339416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3000" baseline="0">
                <a:latin typeface="Verdana" panose="020B0604030504040204" pitchFamily="34" charset="0"/>
              </a:defRPr>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marL="228600" indent="-228600">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buClr>
                <a:srgbClr val="F57A01"/>
              </a:buClr>
              <a:buFont typeface="Courier New" panose="02070309020205020404" pitchFamily="49" charset="0"/>
              <a:buChar char="o"/>
              <a:defRPr sz="2500" baseline="0">
                <a:solidFill>
                  <a:srgbClr val="404040"/>
                </a:solidFill>
                <a:latin typeface="Verdana" panose="020B0604030504040204" pitchFamily="34" charset="0"/>
              </a:defRPr>
            </a:lvl2pPr>
            <a:lvl3pPr marL="685800" indent="-171450">
              <a:buClr>
                <a:srgbClr val="F57A01"/>
              </a:buClr>
              <a:buFont typeface="Wingdings" panose="05000000000000000000" pitchFamily="2" charset="2"/>
              <a:buChar char="§"/>
              <a:defRPr baseline="0">
                <a:solidFill>
                  <a:srgbClr val="404040"/>
                </a:solidFill>
                <a:latin typeface="Verdana" panose="020B0604030504040204" pitchFamily="34" charset="0"/>
              </a:defRPr>
            </a:lvl3pPr>
            <a:lvl4pPr marL="914400" indent="-228600">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buClr>
                <a:srgbClr val="F57A01"/>
              </a:buClr>
              <a:buFont typeface="Arial" panose="020B0604020202020204" pitchFamily="34" charset="0"/>
              <a:buChar char="•"/>
              <a:defRPr baseline="0">
                <a:solidFill>
                  <a:srgbClr val="404040"/>
                </a:solidFill>
                <a:latin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96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CBC 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2" name="TextBox 1"/>
          <p:cNvSpPr txBox="1"/>
          <p:nvPr/>
        </p:nvSpPr>
        <p:spPr>
          <a:xfrm>
            <a:off x="381000" y="355997"/>
            <a:ext cx="10744200" cy="492443"/>
          </a:xfrm>
          <a:prstGeom prst="rect">
            <a:avLst/>
          </a:prstGeom>
          <a:noFill/>
        </p:spPr>
        <p:txBody>
          <a:bodyPr wrap="square" lIns="0" tIns="0" rIns="0" bIns="0" rtlCol="0">
            <a:spAutoFit/>
          </a:bodyPr>
          <a:lstStyle/>
          <a:p>
            <a:r>
              <a:rPr lang="en-US" sz="3200" dirty="0" smtClean="0">
                <a:solidFill>
                  <a:schemeClr val="tx1">
                    <a:lumMod val="50000"/>
                  </a:schemeClr>
                </a:solidFill>
              </a:rPr>
              <a:t>Agenda</a:t>
            </a:r>
            <a:endParaRPr lang="en-CA" sz="3200" dirty="0">
              <a:solidFill>
                <a:schemeClr val="tx1">
                  <a:lumMod val="50000"/>
                </a:schemeClr>
              </a:solidFill>
            </a:endParaRPr>
          </a:p>
        </p:txBody>
      </p:sp>
      <p:sp>
        <p:nvSpPr>
          <p:cNvPr id="5" name="Text Placeholder 4"/>
          <p:cNvSpPr>
            <a:spLocks noGrp="1"/>
          </p:cNvSpPr>
          <p:nvPr>
            <p:ph type="body" sz="quarter" idx="10" hasCustomPrompt="1"/>
          </p:nvPr>
        </p:nvSpPr>
        <p:spPr>
          <a:xfrm>
            <a:off x="381000" y="1600200"/>
            <a:ext cx="11430000" cy="1641475"/>
          </a:xfrm>
          <a:prstGeom prst="rect">
            <a:avLst/>
          </a:prstGeom>
        </p:spPr>
        <p:txBody>
          <a:bodyPr lIns="0" tIns="0" rIns="0" bIns="0"/>
          <a:lstStyle>
            <a:lvl1pPr marL="514350" indent="-514350">
              <a:lnSpc>
                <a:spcPct val="150000"/>
              </a:lnSpc>
              <a:buClr>
                <a:srgbClr val="F57A01"/>
              </a:buClr>
              <a:buFont typeface="+mj-lt"/>
              <a:buAutoNum type="arabicPeriod"/>
              <a:tabLst/>
              <a:defRPr baseline="0">
                <a:solidFill>
                  <a:srgbClr val="404040"/>
                </a:solidFill>
                <a:latin typeface="Verdana" panose="020B0604030504040204" pitchFamily="34" charset="0"/>
              </a:defRPr>
            </a:lvl1pPr>
            <a:lvl2pPr marL="857250" indent="-342900">
              <a:lnSpc>
                <a:spcPct val="150000"/>
              </a:lnSpc>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1030287" indent="-342900">
              <a:lnSpc>
                <a:spcPct val="150000"/>
              </a:lnSpc>
              <a:buClr>
                <a:srgbClr val="F57A01"/>
              </a:buClr>
              <a:buSzPct val="80000"/>
              <a:buFont typeface="Wingdings" panose="05000000000000000000" pitchFamily="2" charset="2"/>
              <a:buChar char="Ø"/>
              <a:defRPr>
                <a:solidFill>
                  <a:srgbClr val="404040"/>
                </a:solidFill>
                <a:latin typeface="Verdana" panose="020B0604030504040204" pitchFamily="34" charset="0"/>
              </a:defRPr>
            </a:lvl3pPr>
            <a:lvl4pPr marL="974725" indent="-120650">
              <a:buFont typeface="Arial" panose="020B0604020202020204" pitchFamily="34" charset="0"/>
              <a:buChar char="•"/>
              <a:defRPr sz="1600">
                <a:solidFill>
                  <a:schemeClr val="tx1">
                    <a:lumMod val="50000"/>
                  </a:schemeClr>
                </a:solidFill>
              </a:defRPr>
            </a:lvl4pPr>
            <a:lvl5pPr marL="1089025" indent="-114300">
              <a:defRPr sz="1200">
                <a:solidFill>
                  <a:schemeClr val="tx1">
                    <a:lumMod val="50000"/>
                  </a:schemeClr>
                </a:solidFill>
              </a:defRPr>
            </a:lvl5pPr>
          </a:lstStyle>
          <a:p>
            <a:pPr lvl="0"/>
            <a:r>
              <a:rPr lang="en-US" dirty="0" smtClean="0"/>
              <a:t>Click to add an agenda list.</a:t>
            </a:r>
          </a:p>
          <a:p>
            <a:pPr lvl="1"/>
            <a:r>
              <a:rPr lang="en-US" dirty="0" smtClean="0"/>
              <a:t>Second level</a:t>
            </a:r>
          </a:p>
          <a:p>
            <a:pPr lvl="2"/>
            <a:r>
              <a:rPr lang="en-US" dirty="0" smtClean="0"/>
              <a:t>Third level</a:t>
            </a:r>
          </a:p>
        </p:txBody>
      </p:sp>
      <p:sp>
        <p:nvSpPr>
          <p:cNvPr id="6"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56133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CBC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7800" y="6629400"/>
            <a:ext cx="2743200" cy="162649"/>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9" name="Title 9"/>
          <p:cNvSpPr>
            <a:spLocks noGrp="1"/>
          </p:cNvSpPr>
          <p:nvPr>
            <p:ph type="title" hasCustomPrompt="1"/>
          </p:nvPr>
        </p:nvSpPr>
        <p:spPr>
          <a:xfrm>
            <a:off x="381000" y="457201"/>
            <a:ext cx="10744200" cy="457199"/>
          </a:xfrm>
          <a:prstGeom prst="rect">
            <a:avLst/>
          </a:prstGeom>
        </p:spPr>
        <p:txBody>
          <a:bodyPr lIns="0" tIns="0" rIns="0" bIns="0"/>
          <a:lstStyle>
            <a:lvl1pPr>
              <a:defRPr baseline="0">
                <a:solidFill>
                  <a:schemeClr val="tx1">
                    <a:lumMod val="75000"/>
                  </a:schemeClr>
                </a:solidFill>
              </a:defRPr>
            </a:lvl1pPr>
          </a:lstStyle>
          <a:p>
            <a:r>
              <a:rPr lang="en-US" dirty="0" smtClean="0"/>
              <a:t>Click to edit blank page title</a:t>
            </a:r>
            <a:endParaRPr lang="en-CA" dirty="0"/>
          </a:p>
        </p:txBody>
      </p:sp>
      <p:sp>
        <p:nvSpPr>
          <p:cNvPr id="5" name="Footer Placeholder 5"/>
          <p:cNvSpPr txBox="1">
            <a:spLocks/>
          </p:cNvSpPr>
          <p:nvPr/>
        </p:nvSpPr>
        <p:spPr>
          <a:xfrm>
            <a:off x="409303" y="6400799"/>
            <a:ext cx="1876697" cy="391250"/>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037076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CBC CHART">
    <p:spTree>
      <p:nvGrpSpPr>
        <p:cNvPr id="1" name=""/>
        <p:cNvGrpSpPr/>
        <p:nvPr/>
      </p:nvGrpSpPr>
      <p:grpSpPr>
        <a:xfrm>
          <a:off x="0" y="0"/>
          <a:ext cx="0" cy="0"/>
          <a:chOff x="0" y="0"/>
          <a:chExt cx="0" cy="0"/>
        </a:xfrm>
      </p:grpSpPr>
      <p:sp>
        <p:nvSpPr>
          <p:cNvPr id="5" name="Chart Placeholder 4"/>
          <p:cNvSpPr>
            <a:spLocks noGrp="1"/>
          </p:cNvSpPr>
          <p:nvPr>
            <p:ph type="chart" sz="quarter" idx="13" hasCustomPrompt="1"/>
          </p:nvPr>
        </p:nvSpPr>
        <p:spPr>
          <a:xfrm>
            <a:off x="381000" y="1142999"/>
            <a:ext cx="11430000" cy="5257799"/>
          </a:xfrm>
          <a:prstGeom prst="rect">
            <a:avLst/>
          </a:prstGeom>
          <a:noFill/>
          <a:ln>
            <a:noFill/>
          </a:ln>
        </p:spPr>
        <p:txBody>
          <a:bodyPr lIns="0" tIns="0" rIns="0" bIns="0"/>
          <a:lstStyle>
            <a:lvl1pPr marL="0" indent="0">
              <a:buNone/>
              <a:defRPr baseline="0">
                <a:solidFill>
                  <a:srgbClr val="B7BBBD"/>
                </a:solidFill>
              </a:defRPr>
            </a:lvl1pPr>
          </a:lstStyle>
          <a:p>
            <a:r>
              <a:rPr lang="en-US" dirty="0" smtClean="0"/>
              <a:t>Click icon below to create or add chart from other file.</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chart title style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1121986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CBC TABLE">
    <p:spTree>
      <p:nvGrpSpPr>
        <p:cNvPr id="1" name=""/>
        <p:cNvGrpSpPr/>
        <p:nvPr/>
      </p:nvGrpSpPr>
      <p:grpSpPr>
        <a:xfrm>
          <a:off x="0" y="0"/>
          <a:ext cx="0" cy="0"/>
          <a:chOff x="0" y="0"/>
          <a:chExt cx="0" cy="0"/>
        </a:xfrm>
      </p:grpSpPr>
      <p:sp>
        <p:nvSpPr>
          <p:cNvPr id="6" name="Table Placeholder 5"/>
          <p:cNvSpPr>
            <a:spLocks noGrp="1"/>
          </p:cNvSpPr>
          <p:nvPr>
            <p:ph type="tbl" sz="quarter" idx="13" hasCustomPrompt="1"/>
          </p:nvPr>
        </p:nvSpPr>
        <p:spPr>
          <a:xfrm>
            <a:off x="381000" y="1143000"/>
            <a:ext cx="11430000" cy="5257800"/>
          </a:xfrm>
          <a:prstGeom prst="rect">
            <a:avLst/>
          </a:prstGeom>
        </p:spPr>
        <p:txBody>
          <a:bodyPr lIns="0" tIns="0" rIns="0" bIns="0"/>
          <a:lstStyle>
            <a:lvl1pPr marL="0" indent="0">
              <a:buNone/>
              <a:defRPr>
                <a:solidFill>
                  <a:srgbClr val="B7BBBD"/>
                </a:solidFill>
              </a:defRPr>
            </a:lvl1pPr>
          </a:lstStyle>
          <a:p>
            <a:r>
              <a:rPr lang="en-US" dirty="0" smtClean="0"/>
              <a:t>Click icon to create or add existing table from other program.</a:t>
            </a:r>
            <a:endParaRPr lang="en-CA" dirty="0"/>
          </a:p>
        </p:txBody>
      </p:sp>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table title</a:t>
            </a:r>
            <a:endParaRPr lang="en-CA" dirty="0"/>
          </a:p>
        </p:txBody>
      </p:sp>
      <p:sp>
        <p:nvSpPr>
          <p:cNvPr id="8"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4903067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CBC 2 COLUMN">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025345"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5"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a two-column title</a:t>
            </a:r>
            <a:endParaRPr lang="en-CA" dirty="0"/>
          </a:p>
        </p:txBody>
      </p:sp>
      <p:sp>
        <p:nvSpPr>
          <p:cNvPr id="7" name="Footer Placeholder 5"/>
          <p:cNvSpPr txBox="1">
            <a:spLocks/>
          </p:cNvSpPr>
          <p:nvPr/>
        </p:nvSpPr>
        <p:spPr>
          <a:xfrm>
            <a:off x="413084" y="6583361"/>
            <a:ext cx="20290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90969A"/>
                </a:solidFill>
              </a:rPr>
              <a:t>DRAFT | Confidential</a:t>
            </a:r>
            <a:endParaRPr lang="en-CA" sz="1200" dirty="0" smtClean="0">
              <a:solidFill>
                <a:srgbClr val="90969A"/>
              </a:solidFill>
            </a:endParaRPr>
          </a:p>
          <a:p>
            <a:pPr algn="l"/>
            <a:endParaRPr lang="en-CA" sz="1400" dirty="0">
              <a:solidFill>
                <a:srgbClr val="90969A"/>
              </a:solidFill>
            </a:endParaRPr>
          </a:p>
        </p:txBody>
      </p:sp>
      <p:sp>
        <p:nvSpPr>
          <p:cNvPr id="8" name="Content Placeholder 2"/>
          <p:cNvSpPr>
            <a:spLocks noGrp="1"/>
          </p:cNvSpPr>
          <p:nvPr>
            <p:ph idx="1" hasCustomPrompt="1"/>
          </p:nvPr>
        </p:nvSpPr>
        <p:spPr>
          <a:xfrm>
            <a:off x="409302" y="116016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1st list</a:t>
            </a:r>
          </a:p>
          <a:p>
            <a:pPr lvl="1"/>
            <a:r>
              <a:rPr lang="en-US" dirty="0" smtClean="0"/>
              <a:t>Second level</a:t>
            </a:r>
          </a:p>
          <a:p>
            <a:pPr lvl="2"/>
            <a:r>
              <a:rPr lang="en-US" dirty="0" smtClean="0"/>
              <a:t>Third level</a:t>
            </a:r>
          </a:p>
        </p:txBody>
      </p:sp>
      <p:sp>
        <p:nvSpPr>
          <p:cNvPr id="11" name="Content Placeholder 2"/>
          <p:cNvSpPr>
            <a:spLocks noGrp="1"/>
          </p:cNvSpPr>
          <p:nvPr>
            <p:ph idx="10" hasCustomPrompt="1"/>
          </p:nvPr>
        </p:nvSpPr>
        <p:spPr>
          <a:xfrm>
            <a:off x="6347459" y="1142999"/>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list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652819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CBC COMPAR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1000" y="1579114"/>
            <a:ext cx="5486400"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1st title</a:t>
            </a:r>
          </a:p>
        </p:txBody>
      </p:sp>
      <p:sp>
        <p:nvSpPr>
          <p:cNvPr id="5" name="Text Placeholder 4"/>
          <p:cNvSpPr>
            <a:spLocks noGrp="1"/>
          </p:cNvSpPr>
          <p:nvPr>
            <p:ph type="body" sz="quarter" idx="3" hasCustomPrompt="1"/>
          </p:nvPr>
        </p:nvSpPr>
        <p:spPr>
          <a:xfrm>
            <a:off x="6324599" y="1583909"/>
            <a:ext cx="5486399"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2nd title</a:t>
            </a:r>
          </a:p>
        </p:txBody>
      </p:sp>
      <p:sp>
        <p:nvSpPr>
          <p:cNvPr id="10" name="Slide Number Placeholder 5"/>
          <p:cNvSpPr>
            <a:spLocks noGrp="1"/>
          </p:cNvSpPr>
          <p:nvPr>
            <p:ph type="sldNum" sz="quarter" idx="10"/>
          </p:nvPr>
        </p:nvSpPr>
        <p:spPr>
          <a:xfrm>
            <a:off x="9067798"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3"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
        <p:nvSpPr>
          <p:cNvPr id="9"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a:t>
            </a:r>
            <a:r>
              <a:rPr lang="en-US" sz="1200" baseline="0" dirty="0" smtClean="0">
                <a:solidFill>
                  <a:srgbClr val="90969A"/>
                </a:solidFill>
              </a:rPr>
              <a:t> </a:t>
            </a:r>
            <a:r>
              <a:rPr lang="en-US" sz="1200" dirty="0" smtClean="0">
                <a:solidFill>
                  <a:srgbClr val="90969A"/>
                </a:solidFill>
              </a:rPr>
              <a:t>Confidential</a:t>
            </a:r>
            <a:endParaRPr lang="en-CA" sz="1200" dirty="0">
              <a:solidFill>
                <a:srgbClr val="90969A"/>
              </a:solidFill>
            </a:endParaRPr>
          </a:p>
        </p:txBody>
      </p:sp>
      <p:sp>
        <p:nvSpPr>
          <p:cNvPr id="15" name="Content Placeholder 2"/>
          <p:cNvSpPr>
            <a:spLocks noGrp="1"/>
          </p:cNvSpPr>
          <p:nvPr>
            <p:ph idx="13" hasCustomPrompt="1"/>
          </p:nvPr>
        </p:nvSpPr>
        <p:spPr>
          <a:xfrm>
            <a:off x="395151" y="2215106"/>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baseline="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baseline="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the 1st compare</a:t>
            </a:r>
          </a:p>
          <a:p>
            <a:pPr lvl="1"/>
            <a:r>
              <a:rPr lang="en-US" dirty="0" smtClean="0"/>
              <a:t>Second level</a:t>
            </a:r>
          </a:p>
          <a:p>
            <a:pPr lvl="2"/>
            <a:r>
              <a:rPr lang="en-US" dirty="0" smtClean="0"/>
              <a:t>Third level</a:t>
            </a:r>
          </a:p>
        </p:txBody>
      </p:sp>
      <p:sp>
        <p:nvSpPr>
          <p:cNvPr id="16" name="Content Placeholder 2"/>
          <p:cNvSpPr>
            <a:spLocks noGrp="1"/>
          </p:cNvSpPr>
          <p:nvPr>
            <p:ph idx="14" hasCustomPrompt="1"/>
          </p:nvPr>
        </p:nvSpPr>
        <p:spPr>
          <a:xfrm>
            <a:off x="6324599" y="220823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compare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928349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CBC OBJEC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495800" y="1143001"/>
            <a:ext cx="7298507" cy="5257800"/>
          </a:xfrm>
          <a:prstGeom prst="rect">
            <a:avLst/>
          </a:prstGeom>
        </p:spPr>
        <p:txBody>
          <a:bodyPr lIns="0" tIns="0" rIns="0" bIns="0"/>
          <a:lstStyle>
            <a:lvl1pPr marL="0" indent="0">
              <a:buNone/>
              <a:defRPr sz="3200">
                <a:solidFill>
                  <a:srgbClr val="B7BBB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or other object from another file.</a:t>
            </a:r>
            <a:endParaRPr lang="en-CA" dirty="0"/>
          </a:p>
        </p:txBody>
      </p:sp>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object w/ caption title</a:t>
            </a:r>
            <a:endParaRPr lang="en-CA" dirty="0"/>
          </a:p>
        </p:txBody>
      </p:sp>
      <p:sp>
        <p:nvSpPr>
          <p:cNvPr id="7"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2806592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CBC VIDE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video title</a:t>
            </a:r>
            <a:endParaRPr lang="en-CA" dirty="0"/>
          </a:p>
        </p:txBody>
      </p:sp>
      <p:sp>
        <p:nvSpPr>
          <p:cNvPr id="7"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
        <p:nvSpPr>
          <p:cNvPr id="5" name="Media Placeholder 4"/>
          <p:cNvSpPr>
            <a:spLocks noGrp="1"/>
          </p:cNvSpPr>
          <p:nvPr>
            <p:ph type="media" sz="quarter" idx="10" hasCustomPrompt="1"/>
          </p:nvPr>
        </p:nvSpPr>
        <p:spPr>
          <a:xfrm>
            <a:off x="4495800" y="1143000"/>
            <a:ext cx="7297738" cy="5257800"/>
          </a:xfrm>
          <a:prstGeom prst="rect">
            <a:avLst/>
          </a:prstGeom>
        </p:spPr>
        <p:txBody>
          <a:bodyPr lIns="0" tIns="0" rIns="0" bIns="0"/>
          <a:lstStyle>
            <a:lvl1pPr marL="0" indent="0">
              <a:buNone/>
              <a:defRPr baseline="0">
                <a:solidFill>
                  <a:schemeClr val="accent4"/>
                </a:solidFill>
              </a:defRPr>
            </a:lvl1pPr>
          </a:lstStyle>
          <a:p>
            <a:r>
              <a:rPr lang="en-US" dirty="0" smtClean="0"/>
              <a:t>Click icon below to add a video or other media.</a:t>
            </a:r>
            <a:endParaRPr lang="en-CA" dirty="0"/>
          </a:p>
        </p:txBody>
      </p:sp>
    </p:spTree>
    <p:extLst>
      <p:ext uri="{BB962C8B-B14F-4D97-AF65-F5344CB8AC3E}">
        <p14:creationId xmlns:p14="http://schemas.microsoft.com/office/powerpoint/2010/main" val="305400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81000" y="6400800"/>
            <a:ext cx="4114800" cy="365125"/>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Slide Number Placeholder 5"/>
          <p:cNvSpPr>
            <a:spLocks noGrp="1"/>
          </p:cNvSpPr>
          <p:nvPr>
            <p:ph type="sldNum" sz="quarter" idx="4"/>
          </p:nvPr>
        </p:nvSpPr>
        <p:spPr>
          <a:xfrm>
            <a:off x="9007152" y="6374674"/>
            <a:ext cx="2743200" cy="365125"/>
          </a:xfrm>
          <a:prstGeom prst="rect">
            <a:avLst/>
          </a:prstGeom>
        </p:spPr>
        <p:txBody>
          <a:bodyPr vert="horz" lIns="0" tIns="0" rIns="0" bIns="0" rtlCol="0" anchor="b" anchorCtr="0"/>
          <a:lstStyle>
            <a:lvl1pPr algn="r">
              <a:defRPr sz="1200">
                <a:solidFill>
                  <a:schemeClr val="tx1">
                    <a:tint val="75000"/>
                  </a:schemeClr>
                </a:solidFill>
              </a:defRPr>
            </a:lvl1pPr>
          </a:lstStyle>
          <a:p>
            <a:fld id="{0FF33D2E-B4E6-4FF6-99DC-91C411C64D6C}" type="slidenum">
              <a:rPr lang="en-CA" smtClean="0"/>
              <a:t>‹#›</a:t>
            </a:fld>
            <a:endParaRPr lang="en-CA" dirty="0"/>
          </a:p>
        </p:txBody>
      </p:sp>
      <p:sp>
        <p:nvSpPr>
          <p:cNvPr id="2" name="Title Placeholder 1"/>
          <p:cNvSpPr>
            <a:spLocks noGrp="1"/>
          </p:cNvSpPr>
          <p:nvPr>
            <p:ph type="title"/>
          </p:nvPr>
        </p:nvSpPr>
        <p:spPr>
          <a:xfrm>
            <a:off x="381000" y="447963"/>
            <a:ext cx="10744200" cy="466437"/>
          </a:xfrm>
          <a:prstGeom prst="rect">
            <a:avLst/>
          </a:prstGeom>
        </p:spPr>
        <p:txBody>
          <a:bodyPr vert="horz" lIns="0" tIns="0" rIns="0" bIns="0" rtlCol="0" anchor="ctr">
            <a:normAutofit/>
          </a:bodyPr>
          <a:lstStyle/>
          <a:p>
            <a:r>
              <a:rPr lang="en-US" smtClean="0"/>
              <a:t>Click to edit Master title style</a:t>
            </a:r>
            <a:endParaRPr lang="en-CA" dirty="0"/>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68000" y="430238"/>
            <a:ext cx="1354784" cy="501886"/>
          </a:xfrm>
          <a:prstGeom prst="rect">
            <a:avLst/>
          </a:prstGeom>
        </p:spPr>
      </p:pic>
    </p:spTree>
    <p:extLst>
      <p:ext uri="{BB962C8B-B14F-4D97-AF65-F5344CB8AC3E}">
        <p14:creationId xmlns:p14="http://schemas.microsoft.com/office/powerpoint/2010/main" val="311455814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6" r:id="rId14"/>
    <p:sldLayoutId id="2147483888" r:id="rId15"/>
    <p:sldLayoutId id="2147483762"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CA" sz="3200" b="1" kern="1200" dirty="0">
          <a:solidFill>
            <a:srgbClr val="63BB4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9DE0"/>
        </a:buClr>
        <a:buFont typeface="Arial" panose="020B0604020202020204" pitchFamily="34" charset="0"/>
        <a:buChar char="•"/>
        <a:defRPr sz="2800" kern="1200">
          <a:solidFill>
            <a:schemeClr val="tx1"/>
          </a:solidFill>
          <a:latin typeface="+mj-lt"/>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800" kern="1200">
          <a:solidFill>
            <a:schemeClr val="tx1"/>
          </a:solidFill>
          <a:latin typeface="+mj-lt"/>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40">
          <p15:clr>
            <a:srgbClr val="F26B43"/>
          </p15:clr>
        </p15:guide>
        <p15:guide id="3"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www.cbc.ca/news/canada/hamilton/cargo-truck-thefts-1.5278924"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www.ibc.ca/on/business/business-crime/cargo-theft/cargo-theft-incident-form"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hyperlink" Target="http://www.ibc.ca/on/about-us/contact-us/contact-us-for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709520" y="706581"/>
            <a:ext cx="9249833" cy="1122218"/>
          </a:xfrm>
        </p:spPr>
        <p:txBody>
          <a:bodyPr>
            <a:normAutofit fontScale="90000"/>
          </a:bodyPr>
          <a:lstStyle/>
          <a:p>
            <a:pPr algn="ctr"/>
            <a:r>
              <a:rPr lang="en-US" sz="4400" dirty="0" smtClean="0"/>
              <a:t>MELT Class 1 Driver Training</a:t>
            </a:r>
            <a:br>
              <a:rPr lang="en-US" sz="4400" dirty="0" smtClean="0"/>
            </a:br>
            <a:r>
              <a:rPr lang="en-US" sz="4400" dirty="0" smtClean="0"/>
              <a:t/>
            </a:r>
            <a:br>
              <a:rPr lang="en-US" sz="4400" dirty="0" smtClean="0"/>
            </a:br>
            <a:r>
              <a:rPr lang="en-US" sz="4400" dirty="0" smtClean="0"/>
              <a:t>Cargo securement and security </a:t>
            </a:r>
            <a:endParaRPr lang="en-CA" sz="4400" i="1"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3968183" y="2493817"/>
            <a:ext cx="4732505" cy="3998437"/>
          </a:xfrm>
          <a:prstGeom prst="rect">
            <a:avLst/>
          </a:prstGeom>
          <a:noFill/>
          <a:ln>
            <a:noFill/>
          </a:ln>
        </p:spPr>
      </p:pic>
    </p:spTree>
    <p:extLst>
      <p:ext uri="{BB962C8B-B14F-4D97-AF65-F5344CB8AC3E}">
        <p14:creationId xmlns:p14="http://schemas.microsoft.com/office/powerpoint/2010/main" val="292763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Securement devices - tiedowns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10</a:t>
            </a:fld>
            <a:endParaRPr lang="en-CA" dirty="0"/>
          </a:p>
        </p:txBody>
      </p:sp>
      <p:pic>
        <p:nvPicPr>
          <p:cNvPr id="8" name="Picture 7"/>
          <p:cNvPicPr>
            <a:picLocks noChangeAspect="1"/>
          </p:cNvPicPr>
          <p:nvPr/>
        </p:nvPicPr>
        <p:blipFill>
          <a:blip r:embed="rId3"/>
          <a:stretch>
            <a:fillRect/>
          </a:stretch>
        </p:blipFill>
        <p:spPr>
          <a:xfrm>
            <a:off x="1708733" y="1863704"/>
            <a:ext cx="7873030" cy="3487614"/>
          </a:xfrm>
          <a:prstGeom prst="rect">
            <a:avLst/>
          </a:prstGeom>
        </p:spPr>
      </p:pic>
    </p:spTree>
    <p:extLst>
      <p:ext uri="{BB962C8B-B14F-4D97-AF65-F5344CB8AC3E}">
        <p14:creationId xmlns:p14="http://schemas.microsoft.com/office/powerpoint/2010/main" val="4171131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load limit (WLL) </a:t>
            </a:r>
            <a:endParaRPr lang="en-CA" dirty="0"/>
          </a:p>
        </p:txBody>
      </p:sp>
      <p:sp>
        <p:nvSpPr>
          <p:cNvPr id="3" name="Content Placeholder 2"/>
          <p:cNvSpPr>
            <a:spLocks noGrp="1"/>
          </p:cNvSpPr>
          <p:nvPr>
            <p:ph sz="quarter" idx="11"/>
          </p:nvPr>
        </p:nvSpPr>
        <p:spPr>
          <a:xfrm>
            <a:off x="838201" y="1254369"/>
            <a:ext cx="4471554" cy="4759569"/>
          </a:xfrm>
        </p:spPr>
        <p:txBody>
          <a:bodyPr/>
          <a:lstStyle/>
          <a:p>
            <a:pPr marL="0" indent="0">
              <a:buNone/>
            </a:pPr>
            <a:r>
              <a:rPr lang="en-US" sz="2400" dirty="0"/>
              <a:t>The total working load limit of any cargo securement system must be at least half of the weight of the load being </a:t>
            </a:r>
            <a:r>
              <a:rPr lang="en-US" sz="2400" dirty="0" smtClean="0"/>
              <a:t>secured.</a:t>
            </a:r>
            <a:endParaRPr lang="en-US" sz="2400" dirty="0"/>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11</a:t>
            </a:fld>
            <a:endParaRPr lang="en-CA" dirty="0"/>
          </a:p>
        </p:txBody>
      </p:sp>
      <p:pic>
        <p:nvPicPr>
          <p:cNvPr id="5" name="Content Placeholder 3"/>
          <p:cNvPicPr>
            <a:picLocks noChangeAspect="1"/>
          </p:cNvPicPr>
          <p:nvPr/>
        </p:nvPicPr>
        <p:blipFill>
          <a:blip r:embed="rId3"/>
          <a:stretch>
            <a:fillRect/>
          </a:stretch>
        </p:blipFill>
        <p:spPr>
          <a:xfrm>
            <a:off x="5560679" y="1041149"/>
            <a:ext cx="4269121" cy="1959201"/>
          </a:xfrm>
          <a:prstGeom prst="rect">
            <a:avLst/>
          </a:prstGeom>
        </p:spPr>
      </p:pic>
      <p:pic>
        <p:nvPicPr>
          <p:cNvPr id="6" name="Picture 5"/>
          <p:cNvPicPr>
            <a:picLocks noChangeAspect="1"/>
          </p:cNvPicPr>
          <p:nvPr/>
        </p:nvPicPr>
        <p:blipFill>
          <a:blip r:embed="rId4"/>
          <a:stretch>
            <a:fillRect/>
          </a:stretch>
        </p:blipFill>
        <p:spPr>
          <a:xfrm>
            <a:off x="5600510" y="3000349"/>
            <a:ext cx="4229289" cy="1592575"/>
          </a:xfrm>
          <a:prstGeom prst="rect">
            <a:avLst/>
          </a:prstGeom>
        </p:spPr>
      </p:pic>
      <p:pic>
        <p:nvPicPr>
          <p:cNvPr id="7" name="Picture 6"/>
          <p:cNvPicPr>
            <a:picLocks noChangeAspect="1"/>
          </p:cNvPicPr>
          <p:nvPr/>
        </p:nvPicPr>
        <p:blipFill>
          <a:blip r:embed="rId5"/>
          <a:stretch>
            <a:fillRect/>
          </a:stretch>
        </p:blipFill>
        <p:spPr>
          <a:xfrm>
            <a:off x="5600509" y="4592924"/>
            <a:ext cx="4229290" cy="1805629"/>
          </a:xfrm>
          <a:prstGeom prst="rect">
            <a:avLst/>
          </a:prstGeom>
        </p:spPr>
      </p:pic>
    </p:spTree>
    <p:extLst>
      <p:ext uri="{BB962C8B-B14F-4D97-AF65-F5344CB8AC3E}">
        <p14:creationId xmlns:p14="http://schemas.microsoft.com/office/powerpoint/2010/main" val="317931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0744200" cy="1017280"/>
          </a:xfrm>
        </p:spPr>
        <p:txBody>
          <a:bodyPr>
            <a:normAutofit/>
          </a:bodyPr>
          <a:lstStyle/>
          <a:p>
            <a:r>
              <a:rPr lang="en-US" dirty="0" smtClean="0"/>
              <a:t>Securement systems - three ways to secure cargo on or within a vehicle</a:t>
            </a:r>
            <a:endParaRPr lang="en-CA" dirty="0"/>
          </a:p>
        </p:txBody>
      </p:sp>
      <p:sp>
        <p:nvSpPr>
          <p:cNvPr id="3" name="Content Placeholder 2"/>
          <p:cNvSpPr>
            <a:spLocks noGrp="1"/>
          </p:cNvSpPr>
          <p:nvPr>
            <p:ph sz="quarter" idx="11"/>
          </p:nvPr>
        </p:nvSpPr>
        <p:spPr>
          <a:xfrm>
            <a:off x="643648" y="1576481"/>
            <a:ext cx="10763426" cy="3213729"/>
          </a:xfrm>
        </p:spPr>
        <p:txBody>
          <a:bodyPr/>
          <a:lstStyle/>
          <a:p>
            <a:pPr marL="0" indent="0">
              <a:buNone/>
            </a:pPr>
            <a:r>
              <a:rPr lang="en-CA" sz="2800" b="1" dirty="0" smtClean="0"/>
              <a:t>Immobilize 			Restrain 			Contain</a:t>
            </a:r>
            <a:endParaRPr lang="en-CA" sz="2800" b="1" dirty="0"/>
          </a:p>
          <a:p>
            <a:endParaRPr lang="en-CA"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12</a:t>
            </a:fld>
            <a:endParaRPr lang="en-CA" dirty="0"/>
          </a:p>
        </p:txBody>
      </p:sp>
      <p:pic>
        <p:nvPicPr>
          <p:cNvPr id="8" name="Picture 7"/>
          <p:cNvPicPr>
            <a:picLocks noChangeAspect="1"/>
          </p:cNvPicPr>
          <p:nvPr/>
        </p:nvPicPr>
        <p:blipFill>
          <a:blip r:embed="rId3"/>
          <a:stretch>
            <a:fillRect/>
          </a:stretch>
        </p:blipFill>
        <p:spPr>
          <a:xfrm>
            <a:off x="179940" y="2444477"/>
            <a:ext cx="4104762" cy="1761905"/>
          </a:xfrm>
          <a:prstGeom prst="roundRect">
            <a:avLst/>
          </a:prstGeom>
        </p:spPr>
      </p:pic>
      <p:pic>
        <p:nvPicPr>
          <p:cNvPr id="9" name="Picture 8"/>
          <p:cNvPicPr>
            <a:picLocks noChangeAspect="1"/>
          </p:cNvPicPr>
          <p:nvPr/>
        </p:nvPicPr>
        <p:blipFill>
          <a:blip r:embed="rId4"/>
          <a:stretch>
            <a:fillRect/>
          </a:stretch>
        </p:blipFill>
        <p:spPr>
          <a:xfrm>
            <a:off x="4719381" y="2363763"/>
            <a:ext cx="2778215" cy="1876949"/>
          </a:xfrm>
          <a:prstGeom prst="roundRect">
            <a:avLst/>
          </a:prstGeom>
        </p:spPr>
      </p:pic>
      <p:pic>
        <p:nvPicPr>
          <p:cNvPr id="10" name="Picture 9"/>
          <p:cNvPicPr>
            <a:picLocks noChangeAspect="1"/>
          </p:cNvPicPr>
          <p:nvPr/>
        </p:nvPicPr>
        <p:blipFill>
          <a:blip r:embed="rId5"/>
          <a:stretch>
            <a:fillRect/>
          </a:stretch>
        </p:blipFill>
        <p:spPr>
          <a:xfrm>
            <a:off x="7802188" y="2363763"/>
            <a:ext cx="4068594" cy="1923335"/>
          </a:xfrm>
          <a:prstGeom prst="roundRect">
            <a:avLst/>
          </a:prstGeom>
        </p:spPr>
      </p:pic>
    </p:spTree>
    <p:extLst>
      <p:ext uri="{BB962C8B-B14F-4D97-AF65-F5344CB8AC3E}">
        <p14:creationId xmlns:p14="http://schemas.microsoft.com/office/powerpoint/2010/main" val="96432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Weight distribution </a:t>
            </a:r>
            <a:endParaRPr lang="en-CA" dirty="0"/>
          </a:p>
        </p:txBody>
      </p:sp>
      <p:sp>
        <p:nvSpPr>
          <p:cNvPr id="3" name="Content Placeholder 2"/>
          <p:cNvSpPr>
            <a:spLocks noGrp="1"/>
          </p:cNvSpPr>
          <p:nvPr>
            <p:ph sz="quarter" idx="11"/>
          </p:nvPr>
        </p:nvSpPr>
        <p:spPr>
          <a:xfrm>
            <a:off x="1091045" y="1314406"/>
            <a:ext cx="10106892" cy="4556457"/>
          </a:xfrm>
        </p:spPr>
        <p:txBody>
          <a:bodyPr/>
          <a:lstStyle/>
          <a:p>
            <a:pPr marL="0" lvl="0" indent="0">
              <a:buNone/>
            </a:pPr>
            <a:r>
              <a:rPr lang="en-US" sz="2400" dirty="0"/>
              <a:t>On every trip, you need to know:</a:t>
            </a:r>
          </a:p>
          <a:p>
            <a:pPr marL="0" lvl="0" indent="0">
              <a:buNone/>
            </a:pPr>
            <a:r>
              <a:rPr lang="en-US" sz="2400" dirty="0"/>
              <a:t> </a:t>
            </a:r>
          </a:p>
          <a:p>
            <a:r>
              <a:rPr lang="en-US" sz="2400" dirty="0" smtClean="0"/>
              <a:t>the </a:t>
            </a:r>
            <a:r>
              <a:rPr lang="en-US" sz="2400" dirty="0"/>
              <a:t>legal weight of the </a:t>
            </a:r>
            <a:r>
              <a:rPr lang="en-US" sz="2400" dirty="0" smtClean="0"/>
              <a:t>tractor-trailer,</a:t>
            </a:r>
            <a:endParaRPr lang="en-US" sz="2400" dirty="0"/>
          </a:p>
          <a:p>
            <a:r>
              <a:rPr lang="en-US" sz="2400" dirty="0" smtClean="0"/>
              <a:t>the </a:t>
            </a:r>
            <a:r>
              <a:rPr lang="en-US" sz="2400" dirty="0"/>
              <a:t>overall length of the </a:t>
            </a:r>
            <a:r>
              <a:rPr lang="en-US" sz="2400" dirty="0" smtClean="0"/>
              <a:t>vehicle,</a:t>
            </a:r>
            <a:endParaRPr lang="en-US" sz="2400" dirty="0"/>
          </a:p>
          <a:p>
            <a:r>
              <a:rPr lang="en-US" sz="2400" dirty="0" smtClean="0"/>
              <a:t>the </a:t>
            </a:r>
            <a:r>
              <a:rPr lang="en-US" sz="2400" dirty="0"/>
              <a:t>weight allowed per </a:t>
            </a:r>
            <a:r>
              <a:rPr lang="en-US" sz="2400" dirty="0" smtClean="0"/>
              <a:t>axle, and </a:t>
            </a:r>
            <a:endParaRPr lang="en-US" sz="2400" dirty="0"/>
          </a:p>
          <a:p>
            <a:r>
              <a:rPr lang="en-US" sz="2400" dirty="0" smtClean="0"/>
              <a:t>all </a:t>
            </a:r>
            <a:r>
              <a:rPr lang="en-US" sz="2400" dirty="0"/>
              <a:t>federal, provincial and municipal laws and </a:t>
            </a:r>
            <a:r>
              <a:rPr lang="en-US" sz="2400" dirty="0" smtClean="0"/>
              <a:t>restrictions.</a:t>
            </a:r>
            <a:endParaRPr lang="en-US" sz="2400" dirty="0"/>
          </a:p>
          <a:p>
            <a:pPr marL="0" lvl="0" indent="0">
              <a:buNone/>
            </a:pPr>
            <a:endParaRPr lang="en-US" sz="2400" dirty="0"/>
          </a:p>
          <a:p>
            <a:pPr marL="285750" lvl="0" indent="-285750"/>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13</a:t>
            </a:fld>
            <a:endParaRPr lang="en-CA" dirty="0"/>
          </a:p>
        </p:txBody>
      </p:sp>
    </p:spTree>
    <p:extLst>
      <p:ext uri="{BB962C8B-B14F-4D97-AF65-F5344CB8AC3E}">
        <p14:creationId xmlns:p14="http://schemas.microsoft.com/office/powerpoint/2010/main" val="357791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Specific commodities securement </a:t>
            </a:r>
            <a:endParaRPr lang="en-CA" dirty="0"/>
          </a:p>
        </p:txBody>
      </p:sp>
      <p:sp>
        <p:nvSpPr>
          <p:cNvPr id="3" name="Content Placeholder 2"/>
          <p:cNvSpPr>
            <a:spLocks noGrp="1"/>
          </p:cNvSpPr>
          <p:nvPr>
            <p:ph sz="quarter" idx="11"/>
          </p:nvPr>
        </p:nvSpPr>
        <p:spPr>
          <a:xfrm>
            <a:off x="1018308" y="1210497"/>
            <a:ext cx="5808519" cy="3569321"/>
          </a:xfrm>
        </p:spPr>
        <p:txBody>
          <a:bodyPr/>
          <a:lstStyle/>
          <a:p>
            <a:pPr marL="0" lvl="0" indent="0">
              <a:buNone/>
            </a:pPr>
            <a:r>
              <a:rPr lang="en-US" sz="2000" dirty="0"/>
              <a:t>The next set of slides covers:</a:t>
            </a:r>
          </a:p>
          <a:p>
            <a:pPr marL="0" lvl="0" indent="0">
              <a:buNone/>
            </a:pPr>
            <a:endParaRPr lang="en-US" sz="2000" dirty="0"/>
          </a:p>
          <a:p>
            <a:r>
              <a:rPr lang="en-US" sz="2000" dirty="0"/>
              <a:t>Logs</a:t>
            </a:r>
          </a:p>
          <a:p>
            <a:r>
              <a:rPr lang="en-US" sz="2000" dirty="0"/>
              <a:t>Dressed lumber</a:t>
            </a:r>
          </a:p>
          <a:p>
            <a:r>
              <a:rPr lang="en-US" sz="2000" dirty="0"/>
              <a:t>Metal coils</a:t>
            </a:r>
          </a:p>
          <a:p>
            <a:r>
              <a:rPr lang="en-US" sz="2000" dirty="0"/>
              <a:t>Paper rolls</a:t>
            </a:r>
          </a:p>
          <a:p>
            <a:r>
              <a:rPr lang="en-US" sz="2000" dirty="0"/>
              <a:t>Concrete pipe</a:t>
            </a:r>
          </a:p>
          <a:p>
            <a:r>
              <a:rPr lang="en-US" sz="2000" dirty="0"/>
              <a:t>Intermodal containers</a:t>
            </a:r>
          </a:p>
          <a:p>
            <a:pPr marL="285750" lvl="0" indent="-285750"/>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14</a:t>
            </a:fld>
            <a:endParaRPr lang="en-CA" dirty="0"/>
          </a:p>
        </p:txBody>
      </p:sp>
      <p:sp>
        <p:nvSpPr>
          <p:cNvPr id="5" name="Content Placeholder 2"/>
          <p:cNvSpPr txBox="1">
            <a:spLocks/>
          </p:cNvSpPr>
          <p:nvPr/>
        </p:nvSpPr>
        <p:spPr>
          <a:xfrm>
            <a:off x="5770418" y="1641678"/>
            <a:ext cx="5808519" cy="2951106"/>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smtClean="0"/>
          </a:p>
          <a:p>
            <a:r>
              <a:rPr lang="en-US" sz="2000" dirty="0" smtClean="0"/>
              <a:t>Large boulders</a:t>
            </a:r>
          </a:p>
          <a:p>
            <a:r>
              <a:rPr lang="en-US" sz="2000" dirty="0" smtClean="0"/>
              <a:t>Dry bulk and liquid tanks</a:t>
            </a:r>
          </a:p>
          <a:p>
            <a:r>
              <a:rPr lang="en-US" sz="2000" dirty="0" smtClean="0"/>
              <a:t>Vehicles (small, large, crushed)</a:t>
            </a:r>
          </a:p>
          <a:p>
            <a:r>
              <a:rPr lang="en-US" sz="2000" dirty="0" smtClean="0"/>
              <a:t>Crushed vehicles</a:t>
            </a:r>
          </a:p>
          <a:p>
            <a:r>
              <a:rPr lang="en-US" sz="2000" dirty="0" smtClean="0"/>
              <a:t>Roll-on/roll-off or hook lift container</a:t>
            </a:r>
          </a:p>
          <a:p>
            <a:r>
              <a:rPr lang="en-US" sz="2000" dirty="0" smtClean="0"/>
              <a:t>Covering cargo</a:t>
            </a:r>
          </a:p>
          <a:p>
            <a:pPr marL="285750" indent="-285750"/>
            <a:endParaRPr lang="en-US" sz="2400" dirty="0" smtClean="0"/>
          </a:p>
          <a:p>
            <a:endParaRPr lang="en-CA" dirty="0"/>
          </a:p>
        </p:txBody>
      </p:sp>
    </p:spTree>
    <p:extLst>
      <p:ext uri="{BB962C8B-B14F-4D97-AF65-F5344CB8AC3E}">
        <p14:creationId xmlns:p14="http://schemas.microsoft.com/office/powerpoint/2010/main" val="2673754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15</a:t>
            </a:fld>
            <a:endParaRPr lang="en-CA" dirty="0"/>
          </a:p>
        </p:txBody>
      </p:sp>
      <p:pic>
        <p:nvPicPr>
          <p:cNvPr id="7" name="Content Placeholder 6"/>
          <p:cNvPicPr>
            <a:picLocks noGrp="1" noChangeAspect="1"/>
          </p:cNvPicPr>
          <p:nvPr>
            <p:ph sz="quarter" idx="11"/>
          </p:nvPr>
        </p:nvPicPr>
        <p:blipFill>
          <a:blip r:embed="rId3"/>
          <a:stretch>
            <a:fillRect/>
          </a:stretch>
        </p:blipFill>
        <p:spPr>
          <a:xfrm>
            <a:off x="2042211" y="1176602"/>
            <a:ext cx="7268044" cy="4830855"/>
          </a:xfrm>
          <a:prstGeom prst="roundRect">
            <a:avLst/>
          </a:prstGeom>
        </p:spPr>
      </p:pic>
    </p:spTree>
    <p:extLst>
      <p:ext uri="{BB962C8B-B14F-4D97-AF65-F5344CB8AC3E}">
        <p14:creationId xmlns:p14="http://schemas.microsoft.com/office/powerpoint/2010/main" val="1215177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Dressed lumber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16</a:t>
            </a:fld>
            <a:endParaRPr lang="en-CA" dirty="0"/>
          </a:p>
        </p:txBody>
      </p:sp>
      <p:pic>
        <p:nvPicPr>
          <p:cNvPr id="9" name="Content Placeholder 8"/>
          <p:cNvPicPr>
            <a:picLocks noGrp="1" noChangeAspect="1"/>
          </p:cNvPicPr>
          <p:nvPr>
            <p:ph sz="quarter" idx="11"/>
          </p:nvPr>
        </p:nvPicPr>
        <p:blipFill>
          <a:blip r:embed="rId3"/>
          <a:stretch>
            <a:fillRect/>
          </a:stretch>
        </p:blipFill>
        <p:spPr>
          <a:xfrm>
            <a:off x="2832539" y="1143663"/>
            <a:ext cx="5841121" cy="5001747"/>
          </a:xfrm>
          <a:prstGeom prst="roundRect">
            <a:avLst/>
          </a:prstGeom>
        </p:spPr>
      </p:pic>
    </p:spTree>
    <p:extLst>
      <p:ext uri="{BB962C8B-B14F-4D97-AF65-F5344CB8AC3E}">
        <p14:creationId xmlns:p14="http://schemas.microsoft.com/office/powerpoint/2010/main" val="1288004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 coils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17</a:t>
            </a:fld>
            <a:endParaRPr lang="en-CA" dirty="0"/>
          </a:p>
        </p:txBody>
      </p:sp>
      <p:pic>
        <p:nvPicPr>
          <p:cNvPr id="8" name="Content Placeholder 7"/>
          <p:cNvPicPr>
            <a:picLocks noGrp="1" noChangeAspect="1"/>
          </p:cNvPicPr>
          <p:nvPr>
            <p:ph sz="quarter" idx="11"/>
          </p:nvPr>
        </p:nvPicPr>
        <p:blipFill>
          <a:blip r:embed="rId3"/>
          <a:stretch>
            <a:fillRect/>
          </a:stretch>
        </p:blipFill>
        <p:spPr>
          <a:xfrm>
            <a:off x="3508494" y="1681804"/>
            <a:ext cx="4762670" cy="3773582"/>
          </a:xfrm>
          <a:prstGeom prst="roundRect">
            <a:avLst/>
          </a:prstGeom>
        </p:spPr>
      </p:pic>
    </p:spTree>
    <p:extLst>
      <p:ext uri="{BB962C8B-B14F-4D97-AF65-F5344CB8AC3E}">
        <p14:creationId xmlns:p14="http://schemas.microsoft.com/office/powerpoint/2010/main" val="2416995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rolls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18</a:t>
            </a:fld>
            <a:endParaRPr lang="en-CA" dirty="0"/>
          </a:p>
        </p:txBody>
      </p:sp>
      <p:pic>
        <p:nvPicPr>
          <p:cNvPr id="7" name="Content Placeholder 6"/>
          <p:cNvPicPr>
            <a:picLocks noGrp="1" noChangeAspect="1"/>
          </p:cNvPicPr>
          <p:nvPr>
            <p:ph sz="quarter" idx="11"/>
          </p:nvPr>
        </p:nvPicPr>
        <p:blipFill>
          <a:blip r:embed="rId3"/>
          <a:stretch>
            <a:fillRect/>
          </a:stretch>
        </p:blipFill>
        <p:spPr>
          <a:xfrm>
            <a:off x="3957890" y="1526410"/>
            <a:ext cx="4047619" cy="3923809"/>
          </a:xfrm>
          <a:prstGeom prst="roundRect">
            <a:avLst/>
          </a:prstGeom>
        </p:spPr>
      </p:pic>
    </p:spTree>
    <p:extLst>
      <p:ext uri="{BB962C8B-B14F-4D97-AF65-F5344CB8AC3E}">
        <p14:creationId xmlns:p14="http://schemas.microsoft.com/office/powerpoint/2010/main" val="1882668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pipe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19</a:t>
            </a:fld>
            <a:endParaRPr lang="en-CA" dirty="0"/>
          </a:p>
        </p:txBody>
      </p:sp>
      <p:pic>
        <p:nvPicPr>
          <p:cNvPr id="7" name="Content Placeholder 6"/>
          <p:cNvPicPr>
            <a:picLocks noGrp="1" noChangeAspect="1"/>
          </p:cNvPicPr>
          <p:nvPr>
            <p:ph sz="quarter" idx="11"/>
          </p:nvPr>
        </p:nvPicPr>
        <p:blipFill>
          <a:blip r:embed="rId3"/>
          <a:stretch>
            <a:fillRect/>
          </a:stretch>
        </p:blipFill>
        <p:spPr>
          <a:xfrm>
            <a:off x="3698131" y="1456715"/>
            <a:ext cx="4676941" cy="4489447"/>
          </a:xfrm>
          <a:prstGeom prst="roundRect">
            <a:avLst/>
          </a:prstGeom>
        </p:spPr>
      </p:pic>
    </p:spTree>
    <p:extLst>
      <p:ext uri="{BB962C8B-B14F-4D97-AF65-F5344CB8AC3E}">
        <p14:creationId xmlns:p14="http://schemas.microsoft.com/office/powerpoint/2010/main" val="214660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Lesson overview </a:t>
            </a:r>
            <a:endParaRPr lang="en-CA" dirty="0"/>
          </a:p>
        </p:txBody>
      </p:sp>
      <p:sp>
        <p:nvSpPr>
          <p:cNvPr id="3" name="Content Placeholder 2"/>
          <p:cNvSpPr>
            <a:spLocks noGrp="1"/>
          </p:cNvSpPr>
          <p:nvPr>
            <p:ph sz="quarter" idx="11"/>
          </p:nvPr>
        </p:nvSpPr>
        <p:spPr>
          <a:xfrm>
            <a:off x="838201" y="1254369"/>
            <a:ext cx="9916389" cy="4855485"/>
          </a:xfrm>
        </p:spPr>
        <p:txBody>
          <a:bodyPr/>
          <a:lstStyle/>
          <a:p>
            <a:pPr marL="285750" lvl="0" indent="-285750"/>
            <a:r>
              <a:rPr lang="en-US" sz="2400" dirty="0"/>
              <a:t>Cargo regulations</a:t>
            </a:r>
          </a:p>
          <a:p>
            <a:pPr marL="285750" lvl="0" indent="-285750"/>
            <a:r>
              <a:rPr lang="en-US" sz="2400" dirty="0"/>
              <a:t>Handling cargo</a:t>
            </a:r>
          </a:p>
          <a:p>
            <a:pPr marL="285750" lvl="0" indent="-285750"/>
            <a:r>
              <a:rPr lang="en-US" sz="2400" dirty="0"/>
              <a:t>Cargo loading and inspection</a:t>
            </a:r>
          </a:p>
          <a:p>
            <a:pPr marL="285750" lvl="0" indent="-285750"/>
            <a:r>
              <a:rPr lang="en-US" sz="2400" dirty="0"/>
              <a:t>Types of cargo</a:t>
            </a:r>
          </a:p>
          <a:p>
            <a:pPr marL="285750" lvl="0" indent="-285750"/>
            <a:r>
              <a:rPr lang="en-US" sz="2400" dirty="0"/>
              <a:t>Securement requirements</a:t>
            </a:r>
          </a:p>
          <a:p>
            <a:pPr marL="285750" lvl="0" indent="-285750"/>
            <a:r>
              <a:rPr lang="en-US" sz="2400" dirty="0"/>
              <a:t>Weight distribution and load limits</a:t>
            </a:r>
          </a:p>
          <a:p>
            <a:pPr marL="285750" lvl="0" indent="-285750"/>
            <a:r>
              <a:rPr lang="en-US" sz="2400" dirty="0"/>
              <a:t>Driver responsibilities</a:t>
            </a:r>
          </a:p>
          <a:p>
            <a:pPr marL="285750" lvl="0" indent="-285750"/>
            <a:r>
              <a:rPr lang="en-US" sz="2400" dirty="0"/>
              <a:t>Cargo theft and security</a:t>
            </a:r>
          </a:p>
          <a:p>
            <a:pPr marL="285750" lvl="0" indent="-285750"/>
            <a:r>
              <a:rPr lang="en-US" sz="2400" dirty="0"/>
              <a:t>Personal safety</a:t>
            </a:r>
          </a:p>
          <a:p>
            <a:pPr marL="285750" lvl="0" indent="-285750"/>
            <a:endParaRPr lang="en-US" sz="2400" dirty="0"/>
          </a:p>
          <a:p>
            <a:pPr marL="285750" lvl="0" indent="-285750"/>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a:t>
            </a:fld>
            <a:endParaRPr lang="en-CA" dirty="0"/>
          </a:p>
        </p:txBody>
      </p:sp>
    </p:spTree>
    <p:extLst>
      <p:ext uri="{BB962C8B-B14F-4D97-AF65-F5344CB8AC3E}">
        <p14:creationId xmlns:p14="http://schemas.microsoft.com/office/powerpoint/2010/main" val="2764489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Intermodal container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20</a:t>
            </a:fld>
            <a:endParaRPr lang="en-CA" dirty="0"/>
          </a:p>
        </p:txBody>
      </p:sp>
      <p:pic>
        <p:nvPicPr>
          <p:cNvPr id="7" name="Content Placeholder 6"/>
          <p:cNvPicPr>
            <a:picLocks noGrp="1" noChangeAspect="1"/>
          </p:cNvPicPr>
          <p:nvPr>
            <p:ph sz="quarter" idx="11"/>
          </p:nvPr>
        </p:nvPicPr>
        <p:blipFill>
          <a:blip r:embed="rId3"/>
          <a:stretch>
            <a:fillRect/>
          </a:stretch>
        </p:blipFill>
        <p:spPr>
          <a:xfrm>
            <a:off x="1867768" y="1994768"/>
            <a:ext cx="8360467" cy="2805832"/>
          </a:xfrm>
          <a:prstGeom prst="roundRect">
            <a:avLst/>
          </a:prstGeom>
        </p:spPr>
      </p:pic>
    </p:spTree>
    <p:extLst>
      <p:ext uri="{BB962C8B-B14F-4D97-AF65-F5344CB8AC3E}">
        <p14:creationId xmlns:p14="http://schemas.microsoft.com/office/powerpoint/2010/main" val="75096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Boulders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21</a:t>
            </a:fld>
            <a:endParaRPr lang="en-CA" dirty="0"/>
          </a:p>
        </p:txBody>
      </p:sp>
      <p:pic>
        <p:nvPicPr>
          <p:cNvPr id="8" name="Content Placeholder 7"/>
          <p:cNvPicPr>
            <a:picLocks noGrp="1" noChangeAspect="1"/>
          </p:cNvPicPr>
          <p:nvPr>
            <p:ph sz="quarter" idx="11"/>
          </p:nvPr>
        </p:nvPicPr>
        <p:blipFill>
          <a:blip r:embed="rId3"/>
          <a:stretch>
            <a:fillRect/>
          </a:stretch>
        </p:blipFill>
        <p:spPr>
          <a:xfrm>
            <a:off x="3339197" y="1305599"/>
            <a:ext cx="4755321" cy="4553445"/>
          </a:xfrm>
          <a:prstGeom prst="roundRect">
            <a:avLst/>
          </a:prstGeom>
        </p:spPr>
      </p:pic>
    </p:spTree>
    <p:extLst>
      <p:ext uri="{BB962C8B-B14F-4D97-AF65-F5344CB8AC3E}">
        <p14:creationId xmlns:p14="http://schemas.microsoft.com/office/powerpoint/2010/main" val="2634715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bulk and liquid tanks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22</a:t>
            </a:fld>
            <a:endParaRPr lang="en-CA" dirty="0"/>
          </a:p>
        </p:txBody>
      </p:sp>
      <p:pic>
        <p:nvPicPr>
          <p:cNvPr id="9" name="Content Placeholder 8"/>
          <p:cNvPicPr>
            <a:picLocks noGrp="1" noChangeAspect="1"/>
          </p:cNvPicPr>
          <p:nvPr>
            <p:ph sz="quarter" idx="11"/>
          </p:nvPr>
        </p:nvPicPr>
        <p:blipFill>
          <a:blip r:embed="rId3"/>
          <a:stretch>
            <a:fillRect/>
          </a:stretch>
        </p:blipFill>
        <p:spPr>
          <a:xfrm>
            <a:off x="1893038" y="1235013"/>
            <a:ext cx="8485714" cy="2409524"/>
          </a:xfrm>
          <a:prstGeom prst="roundRect">
            <a:avLst/>
          </a:prstGeom>
        </p:spPr>
      </p:pic>
      <p:pic>
        <p:nvPicPr>
          <p:cNvPr id="10" name="Picture 9"/>
          <p:cNvPicPr>
            <a:picLocks noChangeAspect="1"/>
          </p:cNvPicPr>
          <p:nvPr/>
        </p:nvPicPr>
        <p:blipFill>
          <a:blip r:embed="rId4"/>
          <a:stretch>
            <a:fillRect/>
          </a:stretch>
        </p:blipFill>
        <p:spPr>
          <a:xfrm>
            <a:off x="2559704" y="3927055"/>
            <a:ext cx="7152381" cy="2447619"/>
          </a:xfrm>
          <a:prstGeom prst="roundRect">
            <a:avLst/>
          </a:prstGeom>
        </p:spPr>
      </p:pic>
    </p:spTree>
    <p:extLst>
      <p:ext uri="{BB962C8B-B14F-4D97-AF65-F5344CB8AC3E}">
        <p14:creationId xmlns:p14="http://schemas.microsoft.com/office/powerpoint/2010/main" val="416316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23</a:t>
            </a:fld>
            <a:endParaRPr lang="en-CA" dirty="0"/>
          </a:p>
        </p:txBody>
      </p:sp>
      <p:pic>
        <p:nvPicPr>
          <p:cNvPr id="8" name="Content Placeholder 7"/>
          <p:cNvPicPr>
            <a:picLocks noGrp="1" noChangeAspect="1"/>
          </p:cNvPicPr>
          <p:nvPr>
            <p:ph sz="quarter" idx="11"/>
          </p:nvPr>
        </p:nvPicPr>
        <p:blipFill>
          <a:blip r:embed="rId3"/>
          <a:stretch>
            <a:fillRect/>
          </a:stretch>
        </p:blipFill>
        <p:spPr>
          <a:xfrm>
            <a:off x="2944443" y="1492196"/>
            <a:ext cx="6470635" cy="4295540"/>
          </a:xfrm>
          <a:prstGeom prst="roundRect">
            <a:avLst/>
          </a:prstGeom>
        </p:spPr>
      </p:pic>
    </p:spTree>
    <p:extLst>
      <p:ext uri="{BB962C8B-B14F-4D97-AF65-F5344CB8AC3E}">
        <p14:creationId xmlns:p14="http://schemas.microsoft.com/office/powerpoint/2010/main" val="421143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Roll-on/off and hook lift containers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24</a:t>
            </a:fld>
            <a:endParaRPr lang="en-CA" dirty="0"/>
          </a:p>
        </p:txBody>
      </p:sp>
      <p:pic>
        <p:nvPicPr>
          <p:cNvPr id="7" name="Content Placeholder 6"/>
          <p:cNvPicPr>
            <a:picLocks noGrp="1" noChangeAspect="1"/>
          </p:cNvPicPr>
          <p:nvPr>
            <p:ph sz="quarter" idx="11"/>
          </p:nvPr>
        </p:nvPicPr>
        <p:blipFill>
          <a:blip r:embed="rId3"/>
          <a:stretch>
            <a:fillRect/>
          </a:stretch>
        </p:blipFill>
        <p:spPr>
          <a:xfrm>
            <a:off x="1613697" y="1701719"/>
            <a:ext cx="8955965" cy="3659990"/>
          </a:xfrm>
          <a:prstGeom prst="roundRect">
            <a:avLst/>
          </a:prstGeom>
        </p:spPr>
      </p:pic>
    </p:spTree>
    <p:extLst>
      <p:ext uri="{BB962C8B-B14F-4D97-AF65-F5344CB8AC3E}">
        <p14:creationId xmlns:p14="http://schemas.microsoft.com/office/powerpoint/2010/main" val="3945336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Covering cargo</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25</a:t>
            </a:fld>
            <a:endParaRPr lang="en-CA" dirty="0"/>
          </a:p>
        </p:txBody>
      </p:sp>
      <p:pic>
        <p:nvPicPr>
          <p:cNvPr id="9" name="Content Placeholder 8"/>
          <p:cNvPicPr>
            <a:picLocks noGrp="1" noChangeAspect="1"/>
          </p:cNvPicPr>
          <p:nvPr>
            <p:ph sz="quarter" idx="11"/>
          </p:nvPr>
        </p:nvPicPr>
        <p:blipFill>
          <a:blip r:embed="rId3"/>
          <a:stretch>
            <a:fillRect/>
          </a:stretch>
        </p:blipFill>
        <p:spPr>
          <a:xfrm>
            <a:off x="1933229" y="1356225"/>
            <a:ext cx="8304762" cy="2371429"/>
          </a:xfrm>
          <a:prstGeom prst="roundRect">
            <a:avLst/>
          </a:prstGeom>
        </p:spPr>
      </p:pic>
      <p:pic>
        <p:nvPicPr>
          <p:cNvPr id="10" name="Picture 9"/>
          <p:cNvPicPr>
            <a:picLocks noChangeAspect="1"/>
          </p:cNvPicPr>
          <p:nvPr/>
        </p:nvPicPr>
        <p:blipFill>
          <a:blip r:embed="rId4"/>
          <a:stretch>
            <a:fillRect/>
          </a:stretch>
        </p:blipFill>
        <p:spPr>
          <a:xfrm>
            <a:off x="2871338" y="3932116"/>
            <a:ext cx="6657143" cy="2238095"/>
          </a:xfrm>
          <a:prstGeom prst="roundRect">
            <a:avLst/>
          </a:prstGeom>
        </p:spPr>
      </p:pic>
    </p:spTree>
    <p:extLst>
      <p:ext uri="{BB962C8B-B14F-4D97-AF65-F5344CB8AC3E}">
        <p14:creationId xmlns:p14="http://schemas.microsoft.com/office/powerpoint/2010/main" val="2744910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securement incident scenarios</a:t>
            </a:r>
            <a:endParaRPr lang="en-CA" dirty="0"/>
          </a:p>
        </p:txBody>
      </p:sp>
      <p:sp>
        <p:nvSpPr>
          <p:cNvPr id="3" name="Content Placeholder 2"/>
          <p:cNvSpPr>
            <a:spLocks noGrp="1"/>
          </p:cNvSpPr>
          <p:nvPr>
            <p:ph sz="quarter" idx="11"/>
          </p:nvPr>
        </p:nvSpPr>
        <p:spPr>
          <a:xfrm>
            <a:off x="838201" y="1254369"/>
            <a:ext cx="9905999" cy="4759569"/>
          </a:xfrm>
        </p:spPr>
        <p:txBody>
          <a:bodyPr/>
          <a:lstStyle/>
          <a:p>
            <a:pPr marL="0" indent="0">
              <a:buNone/>
            </a:pPr>
            <a:r>
              <a:rPr lang="en-US" sz="2400" dirty="0" smtClean="0"/>
              <a:t>In your groups, read </a:t>
            </a:r>
            <a:r>
              <a:rPr lang="en-US" sz="2400" dirty="0"/>
              <a:t>your assigned scenario and discuss the questions in your </a:t>
            </a:r>
            <a:r>
              <a:rPr lang="en-US" sz="2400" dirty="0" smtClean="0"/>
              <a:t>workbook. Come </a:t>
            </a:r>
            <a:r>
              <a:rPr lang="en-US" sz="2400" dirty="0"/>
              <a:t>back prepared to present your scenario and findings.</a:t>
            </a:r>
            <a:endParaRPr lang="en-CA"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26</a:t>
            </a:fld>
            <a:endParaRPr lang="en-CA" dirty="0"/>
          </a:p>
        </p:txBody>
      </p:sp>
      <p:pic>
        <p:nvPicPr>
          <p:cNvPr id="7" name="Picture 6"/>
          <p:cNvPicPr>
            <a:picLocks noChangeAspect="1"/>
          </p:cNvPicPr>
          <p:nvPr/>
        </p:nvPicPr>
        <p:blipFill>
          <a:blip r:embed="rId3"/>
          <a:stretch>
            <a:fillRect/>
          </a:stretch>
        </p:blipFill>
        <p:spPr>
          <a:xfrm>
            <a:off x="5229914" y="2356795"/>
            <a:ext cx="5514286" cy="3657143"/>
          </a:xfrm>
          <a:prstGeom prst="roundRect">
            <a:avLst/>
          </a:prstGeom>
        </p:spPr>
      </p:pic>
    </p:spTree>
    <p:extLst>
      <p:ext uri="{BB962C8B-B14F-4D97-AF65-F5344CB8AC3E}">
        <p14:creationId xmlns:p14="http://schemas.microsoft.com/office/powerpoint/2010/main" val="2391442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theft and security </a:t>
            </a:r>
            <a:endParaRPr lang="en-CA" dirty="0"/>
          </a:p>
        </p:txBody>
      </p:sp>
      <p:sp>
        <p:nvSpPr>
          <p:cNvPr id="3" name="Content Placeholder 2"/>
          <p:cNvSpPr>
            <a:spLocks noGrp="1"/>
          </p:cNvSpPr>
          <p:nvPr>
            <p:ph sz="quarter" idx="11"/>
          </p:nvPr>
        </p:nvSpPr>
        <p:spPr>
          <a:xfrm>
            <a:off x="838201" y="1254369"/>
            <a:ext cx="10373590" cy="4759569"/>
          </a:xfrm>
        </p:spPr>
        <p:txBody>
          <a:bodyPr/>
          <a:lstStyle/>
          <a:p>
            <a:pPr marL="0" indent="0">
              <a:buNone/>
            </a:pPr>
            <a:r>
              <a:rPr lang="en-US" sz="2400" dirty="0"/>
              <a:t>Cargo security is a major part of a professional driver’s job. Every year, millions of dollars in cargo and equipment are </a:t>
            </a:r>
            <a:r>
              <a:rPr lang="en-US" sz="2400" dirty="0" smtClean="0"/>
              <a:t>stolen. </a:t>
            </a:r>
            <a:endParaRPr lang="en-US"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27</a:t>
            </a:fld>
            <a:endParaRPr lang="en-CA" dirty="0"/>
          </a:p>
        </p:txBody>
      </p:sp>
      <p:pic>
        <p:nvPicPr>
          <p:cNvPr id="6" name="Picture 5">
            <a:extLst>
              <a:ext uri="{FF2B5EF4-FFF2-40B4-BE49-F238E27FC236}">
                <a16:creationId xmlns:a16="http://schemas.microsoft.com/office/drawing/2014/main" id="{9EBD1A54-A84B-CA44-A25B-1E5B64263A9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556900" y="2280346"/>
            <a:ext cx="4392399" cy="4094328"/>
          </a:xfrm>
          <a:prstGeom prst="rect">
            <a:avLst/>
          </a:prstGeom>
        </p:spPr>
      </p:pic>
    </p:spTree>
    <p:extLst>
      <p:ext uri="{BB962C8B-B14F-4D97-AF65-F5344CB8AC3E}">
        <p14:creationId xmlns:p14="http://schemas.microsoft.com/office/powerpoint/2010/main" val="1895412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Cargo security continued  </a:t>
            </a:r>
            <a:endParaRPr lang="en-CA" dirty="0"/>
          </a:p>
        </p:txBody>
      </p:sp>
      <p:sp>
        <p:nvSpPr>
          <p:cNvPr id="3" name="Content Placeholder 2"/>
          <p:cNvSpPr>
            <a:spLocks noGrp="1"/>
          </p:cNvSpPr>
          <p:nvPr>
            <p:ph sz="quarter" idx="11"/>
          </p:nvPr>
        </p:nvSpPr>
        <p:spPr>
          <a:xfrm>
            <a:off x="987137" y="1711569"/>
            <a:ext cx="9531926" cy="3338413"/>
          </a:xfrm>
        </p:spPr>
        <p:txBody>
          <a:bodyPr/>
          <a:lstStyle/>
          <a:p>
            <a:pPr marL="0" indent="0" algn="ctr">
              <a:spcAft>
                <a:spcPts val="0"/>
              </a:spcAft>
              <a:buNone/>
            </a:pPr>
            <a:r>
              <a:rPr lang="en-CA" sz="2400" dirty="0"/>
              <a:t>CBC News – Radio </a:t>
            </a:r>
            <a:br>
              <a:rPr lang="en-CA" sz="2400" dirty="0"/>
            </a:br>
            <a:endParaRPr lang="en-CA" sz="2400" dirty="0"/>
          </a:p>
          <a:p>
            <a:pPr marL="0" indent="0" algn="ctr">
              <a:spcAft>
                <a:spcPts val="0"/>
              </a:spcAft>
              <a:buNone/>
            </a:pPr>
            <a:r>
              <a:rPr lang="en-CA" sz="2400" dirty="0"/>
              <a:t>Merchandise on wheels: why thieves are stealing cargo trucks (7:16)</a:t>
            </a:r>
          </a:p>
          <a:p>
            <a:pPr marL="0" indent="0" algn="ctr">
              <a:spcAft>
                <a:spcPts val="0"/>
              </a:spcAft>
              <a:buNone/>
            </a:pPr>
            <a:r>
              <a:rPr lang="en-CA" sz="2400" dirty="0"/>
              <a:t/>
            </a:r>
            <a:br>
              <a:rPr lang="en-CA" sz="2400" dirty="0"/>
            </a:br>
            <a:r>
              <a:rPr lang="en-GB" sz="2400" u="sng" dirty="0">
                <a:hlinkClick r:id="rId3"/>
              </a:rPr>
              <a:t>https://www.cbc.ca/news/canada/hamilton/cargo-truck-thefts-1.5278924</a:t>
            </a:r>
            <a:r>
              <a:rPr lang="en-CA" sz="2400" dirty="0"/>
              <a:t> </a:t>
            </a:r>
            <a:endParaRPr lang="en-CA" sz="2400" dirty="0">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2"/>
          </p:nvPr>
        </p:nvSpPr>
        <p:spPr/>
        <p:txBody>
          <a:bodyPr/>
          <a:lstStyle/>
          <a:p>
            <a:fld id="{0FF33D2E-B4E6-4FF6-99DC-91C411C64D6C}" type="slidenum">
              <a:rPr lang="en-CA" smtClean="0"/>
              <a:t>28</a:t>
            </a:fld>
            <a:endParaRPr lang="en-CA" dirty="0"/>
          </a:p>
        </p:txBody>
      </p:sp>
    </p:spTree>
    <p:extLst>
      <p:ext uri="{BB962C8B-B14F-4D97-AF65-F5344CB8AC3E}">
        <p14:creationId xmlns:p14="http://schemas.microsoft.com/office/powerpoint/2010/main" val="2072466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to prevent cargo theft  </a:t>
            </a:r>
            <a:endParaRPr lang="en-CA" dirty="0"/>
          </a:p>
        </p:txBody>
      </p:sp>
      <p:sp>
        <p:nvSpPr>
          <p:cNvPr id="3" name="Content Placeholder 2"/>
          <p:cNvSpPr>
            <a:spLocks noGrp="1"/>
          </p:cNvSpPr>
          <p:nvPr>
            <p:ph sz="quarter" idx="11"/>
          </p:nvPr>
        </p:nvSpPr>
        <p:spPr>
          <a:xfrm>
            <a:off x="987137" y="1413164"/>
            <a:ext cx="9531926" cy="3262745"/>
          </a:xfrm>
        </p:spPr>
        <p:txBody>
          <a:bodyPr/>
          <a:lstStyle/>
          <a:p>
            <a:pPr marL="457200" indent="-457200">
              <a:spcAft>
                <a:spcPts val="0"/>
              </a:spcAft>
              <a:buFont typeface="+mj-lt"/>
              <a:buAutoNum type="arabicPeriod"/>
            </a:pPr>
            <a:r>
              <a:rPr lang="en-US" sz="2400" dirty="0">
                <a:latin typeface="Calibri" panose="020F0502020204030204" pitchFamily="34" charset="0"/>
                <a:ea typeface="DengXian" panose="02010600030101010101" pitchFamily="2" charset="-122"/>
                <a:cs typeface="Arial" panose="020B0604020202020204" pitchFamily="34" charset="0"/>
              </a:rPr>
              <a:t>Understand how cargo theft </a:t>
            </a:r>
            <a:r>
              <a:rPr lang="en-US" sz="2400" dirty="0" smtClean="0">
                <a:latin typeface="Calibri" panose="020F0502020204030204" pitchFamily="34" charset="0"/>
                <a:ea typeface="DengXian" panose="02010600030101010101" pitchFamily="2" charset="-122"/>
                <a:cs typeface="Arial" panose="020B0604020202020204" pitchFamily="34" charset="0"/>
              </a:rPr>
              <a:t>happens. </a:t>
            </a:r>
            <a:endParaRPr lang="en-US" sz="2400" dirty="0">
              <a:latin typeface="Calibri" panose="020F0502020204030204" pitchFamily="34" charset="0"/>
              <a:ea typeface="DengXian" panose="02010600030101010101" pitchFamily="2" charset="-122"/>
              <a:cs typeface="Arial" panose="020B0604020202020204" pitchFamily="34" charset="0"/>
            </a:endParaRPr>
          </a:p>
          <a:p>
            <a:pPr marL="457200" indent="-457200">
              <a:spcAft>
                <a:spcPts val="0"/>
              </a:spcAft>
              <a:buFont typeface="+mj-lt"/>
              <a:buAutoNum type="arabicPeriod"/>
            </a:pPr>
            <a:r>
              <a:rPr lang="en-US" sz="2400" dirty="0">
                <a:latin typeface="Calibri" panose="020F0502020204030204" pitchFamily="34" charset="0"/>
                <a:ea typeface="DengXian" panose="02010600030101010101" pitchFamily="2" charset="-122"/>
                <a:cs typeface="Arial" panose="020B0604020202020204" pitchFamily="34" charset="0"/>
              </a:rPr>
              <a:t>Make sure your employer provides training and </a:t>
            </a:r>
            <a:r>
              <a:rPr lang="en-US" sz="2400" dirty="0" smtClean="0">
                <a:latin typeface="Calibri" panose="020F0502020204030204" pitchFamily="34" charset="0"/>
                <a:ea typeface="DengXian" panose="02010600030101010101" pitchFamily="2" charset="-122"/>
                <a:cs typeface="Arial" panose="020B0604020202020204" pitchFamily="34" charset="0"/>
              </a:rPr>
              <a:t>education.</a:t>
            </a:r>
            <a:endParaRPr lang="en-US" sz="2400" dirty="0">
              <a:latin typeface="Calibri" panose="020F0502020204030204" pitchFamily="34" charset="0"/>
              <a:ea typeface="DengXian" panose="02010600030101010101" pitchFamily="2" charset="-122"/>
              <a:cs typeface="Arial" panose="020B0604020202020204" pitchFamily="34" charset="0"/>
            </a:endParaRPr>
          </a:p>
          <a:p>
            <a:pPr marL="457200" indent="-457200">
              <a:spcAft>
                <a:spcPts val="0"/>
              </a:spcAft>
              <a:buFont typeface="+mj-lt"/>
              <a:buAutoNum type="arabicPeriod"/>
            </a:pPr>
            <a:r>
              <a:rPr lang="en-US" sz="2400" dirty="0">
                <a:latin typeface="Calibri" panose="020F0502020204030204" pitchFamily="34" charset="0"/>
                <a:ea typeface="DengXian" panose="02010600030101010101" pitchFamily="2" charset="-122"/>
                <a:cs typeface="Arial" panose="020B0604020202020204" pitchFamily="34" charset="0"/>
              </a:rPr>
              <a:t>Pay attention to your </a:t>
            </a:r>
            <a:r>
              <a:rPr lang="en-US" sz="2400" dirty="0" smtClean="0">
                <a:latin typeface="Calibri" panose="020F0502020204030204" pitchFamily="34" charset="0"/>
                <a:ea typeface="DengXian" panose="02010600030101010101" pitchFamily="2" charset="-122"/>
                <a:cs typeface="Arial" panose="020B0604020202020204" pitchFamily="34" charset="0"/>
              </a:rPr>
              <a:t>surroundings.</a:t>
            </a:r>
            <a:endParaRPr lang="en-US" sz="2400" dirty="0">
              <a:latin typeface="Calibri" panose="020F0502020204030204" pitchFamily="34" charset="0"/>
              <a:ea typeface="DengXian" panose="02010600030101010101" pitchFamily="2" charset="-122"/>
              <a:cs typeface="Arial" panose="020B0604020202020204" pitchFamily="34" charset="0"/>
            </a:endParaRPr>
          </a:p>
          <a:p>
            <a:pPr marL="457200" indent="-457200">
              <a:spcAft>
                <a:spcPts val="0"/>
              </a:spcAft>
              <a:buFont typeface="+mj-lt"/>
              <a:buAutoNum type="arabicPeriod"/>
            </a:pPr>
            <a:r>
              <a:rPr lang="en-US" sz="2400" dirty="0">
                <a:latin typeface="Calibri" panose="020F0502020204030204" pitchFamily="34" charset="0"/>
                <a:ea typeface="DengXian" panose="02010600030101010101" pitchFamily="2" charset="-122"/>
                <a:cs typeface="Arial" panose="020B0604020202020204" pitchFamily="34" charset="0"/>
              </a:rPr>
              <a:t>Keep your freight </a:t>
            </a:r>
            <a:r>
              <a:rPr lang="en-US" sz="2400" dirty="0" smtClean="0">
                <a:latin typeface="Calibri" panose="020F0502020204030204" pitchFamily="34" charset="0"/>
                <a:ea typeface="DengXian" panose="02010600030101010101" pitchFamily="2" charset="-122"/>
                <a:cs typeface="Arial" panose="020B0604020202020204" pitchFamily="34" charset="0"/>
              </a:rPr>
              <a:t>moving. </a:t>
            </a:r>
            <a:endParaRPr lang="en-US" sz="2400" dirty="0">
              <a:latin typeface="Calibri" panose="020F0502020204030204" pitchFamily="34" charset="0"/>
              <a:ea typeface="DengXian" panose="02010600030101010101" pitchFamily="2" charset="-122"/>
              <a:cs typeface="Arial" panose="020B0604020202020204" pitchFamily="34" charset="0"/>
            </a:endParaRPr>
          </a:p>
          <a:p>
            <a:pPr marL="457200" indent="-457200">
              <a:spcAft>
                <a:spcPts val="0"/>
              </a:spcAft>
              <a:buFont typeface="+mj-lt"/>
              <a:buAutoNum type="arabicPeriod"/>
            </a:pPr>
            <a:r>
              <a:rPr lang="en-US" sz="2400" dirty="0">
                <a:latin typeface="Calibri" panose="020F0502020204030204" pitchFamily="34" charset="0"/>
                <a:ea typeface="DengXian" panose="02010600030101010101" pitchFamily="2" charset="-122"/>
                <a:cs typeface="Arial" panose="020B0604020202020204" pitchFamily="34" charset="0"/>
              </a:rPr>
              <a:t>Do some research and </a:t>
            </a:r>
            <a:r>
              <a:rPr lang="en-US" sz="2400" dirty="0" smtClean="0">
                <a:latin typeface="Calibri" panose="020F0502020204030204" pitchFamily="34" charset="0"/>
                <a:ea typeface="DengXian" panose="02010600030101010101" pitchFamily="2" charset="-122"/>
                <a:cs typeface="Arial" panose="020B0604020202020204" pitchFamily="34" charset="0"/>
              </a:rPr>
              <a:t>plan. </a:t>
            </a:r>
            <a:endParaRPr lang="en-US" sz="2400" dirty="0">
              <a:latin typeface="Calibri" panose="020F0502020204030204" pitchFamily="34" charset="0"/>
              <a:ea typeface="DengXian" panose="02010600030101010101" pitchFamily="2" charset="-122"/>
              <a:cs typeface="Arial" panose="020B0604020202020204" pitchFamily="34" charset="0"/>
            </a:endParaRPr>
          </a:p>
          <a:p>
            <a:pPr marL="457200" indent="-457200">
              <a:spcAft>
                <a:spcPts val="0"/>
              </a:spcAft>
              <a:buFont typeface="+mj-lt"/>
              <a:buAutoNum type="arabicPeriod"/>
            </a:pPr>
            <a:r>
              <a:rPr lang="en-US" sz="2400" dirty="0">
                <a:latin typeface="Calibri" panose="020F0502020204030204" pitchFamily="34" charset="0"/>
                <a:ea typeface="DengXian" panose="02010600030101010101" pitchFamily="2" charset="-122"/>
                <a:cs typeface="Arial" panose="020B0604020202020204" pitchFamily="34" charset="0"/>
              </a:rPr>
              <a:t>Use technology and other safety </a:t>
            </a:r>
            <a:r>
              <a:rPr lang="en-US" sz="2400" dirty="0" smtClean="0">
                <a:latin typeface="Calibri" panose="020F0502020204030204" pitchFamily="34" charset="0"/>
                <a:ea typeface="DengXian" panose="02010600030101010101" pitchFamily="2" charset="-122"/>
                <a:cs typeface="Arial" panose="020B0604020202020204" pitchFamily="34" charset="0"/>
              </a:rPr>
              <a:t>measures.</a:t>
            </a:r>
            <a:endParaRPr lang="en-CA" sz="2400" dirty="0">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2"/>
          </p:nvPr>
        </p:nvSpPr>
        <p:spPr/>
        <p:txBody>
          <a:bodyPr/>
          <a:lstStyle/>
          <a:p>
            <a:fld id="{0FF33D2E-B4E6-4FF6-99DC-91C411C64D6C}" type="slidenum">
              <a:rPr lang="en-CA" smtClean="0"/>
              <a:t>29</a:t>
            </a:fld>
            <a:endParaRPr lang="en-CA" dirty="0"/>
          </a:p>
        </p:txBody>
      </p:sp>
      <p:sp>
        <p:nvSpPr>
          <p:cNvPr id="5" name="Rectangle 4">
            <a:extLst>
              <a:ext uri="{FF2B5EF4-FFF2-40B4-BE49-F238E27FC236}">
                <a16:creationId xmlns:a16="http://schemas.microsoft.com/office/drawing/2014/main" id="{E532F8F2-C899-0D42-964D-9FA7F694B55B}"/>
              </a:ext>
            </a:extLst>
          </p:cNvPr>
          <p:cNvSpPr/>
          <p:nvPr/>
        </p:nvSpPr>
        <p:spPr>
          <a:xfrm>
            <a:off x="2134146" y="4713008"/>
            <a:ext cx="7799563" cy="1200329"/>
          </a:xfrm>
          <a:prstGeom prst="rect">
            <a:avLst/>
          </a:prstGeom>
        </p:spPr>
        <p:txBody>
          <a:bodyPr wrap="square">
            <a:spAutoFit/>
          </a:bodyPr>
          <a:lstStyle/>
          <a:p>
            <a:pPr lvl="0" algn="ctr"/>
            <a:r>
              <a:rPr lang="en-GB" sz="2400" dirty="0">
                <a:latin typeface="Calibri" panose="020F0502020204030204" pitchFamily="34" charset="0"/>
                <a:ea typeface="DengXian" panose="02010600030101010101" pitchFamily="2" charset="-122"/>
                <a:cs typeface="Calibri" panose="020F0502020204030204" pitchFamily="34" charset="0"/>
              </a:rPr>
              <a:t>Tips to prevent cargo theft on the road</a:t>
            </a:r>
            <a:br>
              <a:rPr lang="en-GB" sz="2400" dirty="0">
                <a:latin typeface="Calibri" panose="020F0502020204030204" pitchFamily="34" charset="0"/>
                <a:ea typeface="DengXian" panose="02010600030101010101" pitchFamily="2" charset="-122"/>
                <a:cs typeface="Calibri" panose="020F0502020204030204" pitchFamily="34" charset="0"/>
              </a:rPr>
            </a:br>
            <a:r>
              <a:rPr lang="en-GB" sz="2400" dirty="0">
                <a:latin typeface="Calibri" panose="020F0502020204030204" pitchFamily="34" charset="0"/>
                <a:ea typeface="DengXian" panose="02010600030101010101" pitchFamily="2" charset="-122"/>
                <a:cs typeface="Calibri" panose="020F0502020204030204" pitchFamily="34" charset="0"/>
              </a:rPr>
              <a:t/>
            </a:r>
            <a:br>
              <a:rPr lang="en-GB" sz="2400" dirty="0">
                <a:latin typeface="Calibri" panose="020F0502020204030204" pitchFamily="34" charset="0"/>
                <a:ea typeface="DengXian" panose="02010600030101010101" pitchFamily="2" charset="-122"/>
                <a:cs typeface="Calibri" panose="020F0502020204030204" pitchFamily="34" charset="0"/>
              </a:rPr>
            </a:br>
            <a:r>
              <a:rPr lang="en-GB" sz="2400" u="sng" dirty="0">
                <a:solidFill>
                  <a:srgbClr val="0563C1"/>
                </a:solidFill>
                <a:latin typeface="Calibri" panose="020F0502020204030204" pitchFamily="34" charset="0"/>
                <a:ea typeface="DengXian" panose="02010600030101010101" pitchFamily="2" charset="-122"/>
                <a:cs typeface="Calibri" panose="020F0502020204030204" pitchFamily="34" charset="0"/>
              </a:rPr>
              <a:t>https://</a:t>
            </a:r>
            <a:r>
              <a:rPr lang="en-GB" sz="2400" u="sng" dirty="0" err="1">
                <a:solidFill>
                  <a:srgbClr val="0563C1"/>
                </a:solidFill>
                <a:latin typeface="Calibri" panose="020F0502020204030204" pitchFamily="34" charset="0"/>
                <a:ea typeface="DengXian" panose="02010600030101010101" pitchFamily="2" charset="-122"/>
                <a:cs typeface="Calibri" panose="020F0502020204030204" pitchFamily="34" charset="0"/>
              </a:rPr>
              <a:t>www.youtube.com</a:t>
            </a:r>
            <a:r>
              <a:rPr lang="en-GB" sz="2400" u="sng" dirty="0">
                <a:solidFill>
                  <a:srgbClr val="0563C1"/>
                </a:solidFill>
                <a:latin typeface="Calibri" panose="020F0502020204030204" pitchFamily="34" charset="0"/>
                <a:ea typeface="DengXian" panose="02010600030101010101" pitchFamily="2" charset="-122"/>
                <a:cs typeface="Calibri" panose="020F0502020204030204" pitchFamily="34" charset="0"/>
              </a:rPr>
              <a:t>/</a:t>
            </a:r>
            <a:r>
              <a:rPr lang="en-GB" sz="2400" u="sng" dirty="0" err="1">
                <a:solidFill>
                  <a:srgbClr val="0563C1"/>
                </a:solidFill>
                <a:latin typeface="Calibri" panose="020F0502020204030204" pitchFamily="34" charset="0"/>
                <a:ea typeface="DengXian" panose="02010600030101010101" pitchFamily="2" charset="-122"/>
                <a:cs typeface="Calibri" panose="020F0502020204030204" pitchFamily="34" charset="0"/>
              </a:rPr>
              <a:t>watch?v</a:t>
            </a:r>
            <a:r>
              <a:rPr lang="en-GB" sz="2400" u="sng" dirty="0">
                <a:solidFill>
                  <a:srgbClr val="0563C1"/>
                </a:solidFill>
                <a:latin typeface="Calibri" panose="020F0502020204030204" pitchFamily="34" charset="0"/>
                <a:ea typeface="DengXian" panose="02010600030101010101" pitchFamily="2" charset="-122"/>
                <a:cs typeface="Calibri" panose="020F0502020204030204" pitchFamily="34" charset="0"/>
              </a:rPr>
              <a:t>=HXuSm0AgEwc</a:t>
            </a:r>
            <a:endParaRPr lang="en-CA" sz="2400" dirty="0">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89713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must inspect cargo at these points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a:t>
            </a:fld>
            <a:endParaRPr lang="en-CA" dirty="0"/>
          </a:p>
        </p:txBody>
      </p:sp>
      <p:pic>
        <p:nvPicPr>
          <p:cNvPr id="5" name="Content Placeholder 3"/>
          <p:cNvPicPr>
            <a:picLocks noGrp="1" noChangeAspect="1"/>
          </p:cNvPicPr>
          <p:nvPr>
            <p:ph sz="quarter" idx="11"/>
          </p:nvPr>
        </p:nvPicPr>
        <p:blipFill>
          <a:blip r:embed="rId3"/>
          <a:stretch>
            <a:fillRect/>
          </a:stretch>
        </p:blipFill>
        <p:spPr>
          <a:xfrm>
            <a:off x="2180665" y="1401593"/>
            <a:ext cx="6826488" cy="4751475"/>
          </a:xfrm>
          <a:prstGeom prst="rect">
            <a:avLst/>
          </a:prstGeom>
        </p:spPr>
      </p:pic>
    </p:spTree>
    <p:extLst>
      <p:ext uri="{BB962C8B-B14F-4D97-AF65-F5344CB8AC3E}">
        <p14:creationId xmlns:p14="http://schemas.microsoft.com/office/powerpoint/2010/main" val="581112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Recognize it and report it </a:t>
            </a:r>
            <a:endParaRPr lang="en-CA" dirty="0"/>
          </a:p>
        </p:txBody>
      </p:sp>
      <p:sp>
        <p:nvSpPr>
          <p:cNvPr id="3" name="Content Placeholder 2"/>
          <p:cNvSpPr>
            <a:spLocks noGrp="1"/>
          </p:cNvSpPr>
          <p:nvPr>
            <p:ph sz="quarter" idx="11"/>
          </p:nvPr>
        </p:nvSpPr>
        <p:spPr>
          <a:xfrm>
            <a:off x="987137" y="1413165"/>
            <a:ext cx="9902536" cy="3688772"/>
          </a:xfrm>
        </p:spPr>
        <p:txBody>
          <a:bodyPr/>
          <a:lstStyle/>
          <a:p>
            <a:pPr marL="0" indent="0">
              <a:buNone/>
            </a:pPr>
            <a:r>
              <a:rPr lang="en-CA" sz="2000" dirty="0"/>
              <a:t>Help IBC fight cargo theft across Canada. </a:t>
            </a:r>
          </a:p>
          <a:p>
            <a:pPr marL="0" indent="0">
              <a:buNone/>
            </a:pPr>
            <a:endParaRPr lang="en-CA" sz="2000" dirty="0"/>
          </a:p>
          <a:p>
            <a:pPr marL="0" indent="0">
              <a:buNone/>
            </a:pPr>
            <a:r>
              <a:rPr lang="en-CA" sz="2000" dirty="0"/>
              <a:t>To report stolen cargo:</a:t>
            </a:r>
            <a:br>
              <a:rPr lang="en-CA" sz="2000" dirty="0"/>
            </a:br>
            <a:endParaRPr lang="en-CA" sz="2000" dirty="0"/>
          </a:p>
          <a:p>
            <a:pPr marL="285750" indent="-285750"/>
            <a:r>
              <a:rPr lang="en-CA" sz="2000" dirty="0"/>
              <a:t>Make an anonymous phone call to 1-877-IBC-TIPS (422-8477), which operates day and night.</a:t>
            </a:r>
          </a:p>
          <a:p>
            <a:pPr marL="285750" indent="-285750"/>
            <a:r>
              <a:rPr lang="en-CA" sz="2000" dirty="0" smtClean="0"/>
              <a:t>Complete </a:t>
            </a:r>
            <a:r>
              <a:rPr lang="en-CA" sz="2000" dirty="0"/>
              <a:t>and submit an </a:t>
            </a:r>
            <a:r>
              <a:rPr lang="en-CA" sz="2000" dirty="0">
                <a:solidFill>
                  <a:schemeClr val="accent1">
                    <a:lumMod val="75000"/>
                  </a:schemeClr>
                </a:solidFill>
                <a:hlinkClick r:id="rId3">
                  <a:extLst>
                    <a:ext uri="{A12FA001-AC4F-418D-AE19-62706E023703}">
                      <ahyp:hlinkClr xmlns="" xmlns:ahyp="http://schemas.microsoft.com/office/drawing/2018/hyperlinkcolor" xmlns:lc="http://schemas.openxmlformats.org/drawingml/2006/lockedCanvas" val="tx"/>
                    </a:ext>
                  </a:extLst>
                </a:hlinkClick>
              </a:rPr>
              <a:t>anonymous Cargo Theft Incident Report Form</a:t>
            </a:r>
            <a:endParaRPr lang="en-CA" sz="2000" dirty="0">
              <a:solidFill>
                <a:schemeClr val="accent1">
                  <a:lumMod val="75000"/>
                </a:schemeClr>
              </a:solidFill>
            </a:endParaRPr>
          </a:p>
          <a:p>
            <a:pPr marL="285750" indent="-285750"/>
            <a:r>
              <a:rPr lang="en-CA" sz="2000" dirty="0" smtClean="0"/>
              <a:t>Contact </a:t>
            </a:r>
            <a:r>
              <a:rPr lang="en-CA" sz="2000" dirty="0"/>
              <a:t>an IBC </a:t>
            </a:r>
            <a:r>
              <a:rPr lang="en-CA" sz="2000" dirty="0">
                <a:solidFill>
                  <a:schemeClr val="accent1">
                    <a:lumMod val="75000"/>
                  </a:schemeClr>
                </a:solidFill>
                <a:hlinkClick r:id="rId4">
                  <a:extLst>
                    <a:ext uri="{A12FA001-AC4F-418D-AE19-62706E023703}">
                      <ahyp:hlinkClr xmlns="" xmlns:ahyp="http://schemas.microsoft.com/office/drawing/2018/hyperlinkcolor" xmlns:lc="http://schemas.openxmlformats.org/drawingml/2006/lockedCanvas" val="tx"/>
                    </a:ext>
                  </a:extLst>
                </a:hlinkClick>
              </a:rPr>
              <a:t>Consumer Information Officer</a:t>
            </a:r>
            <a:endParaRPr lang="en-CA" sz="20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0FF33D2E-B4E6-4FF6-99DC-91C411C64D6C}" type="slidenum">
              <a:rPr lang="en-CA" smtClean="0"/>
              <a:t>30</a:t>
            </a:fld>
            <a:endParaRPr lang="en-CA" dirty="0"/>
          </a:p>
        </p:txBody>
      </p:sp>
    </p:spTree>
    <p:extLst>
      <p:ext uri="{BB962C8B-B14F-4D97-AF65-F5344CB8AC3E}">
        <p14:creationId xmlns:p14="http://schemas.microsoft.com/office/powerpoint/2010/main" val="417001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Securement regulations </a:t>
            </a:r>
            <a:endParaRPr lang="en-CA" dirty="0"/>
          </a:p>
        </p:txBody>
      </p:sp>
      <p:sp>
        <p:nvSpPr>
          <p:cNvPr id="3" name="Content Placeholder 2"/>
          <p:cNvSpPr>
            <a:spLocks noGrp="1"/>
          </p:cNvSpPr>
          <p:nvPr>
            <p:ph sz="quarter" idx="11"/>
          </p:nvPr>
        </p:nvSpPr>
        <p:spPr>
          <a:xfrm>
            <a:off x="848593" y="1254369"/>
            <a:ext cx="4845626" cy="5485430"/>
          </a:xfrm>
        </p:spPr>
        <p:txBody>
          <a:bodyPr/>
          <a:lstStyle/>
          <a:p>
            <a:pPr marL="0" lvl="0" indent="0">
              <a:buNone/>
            </a:pPr>
            <a:r>
              <a:rPr lang="en-US" sz="2000" dirty="0"/>
              <a:t>Regulations require you to secure the following equipment</a:t>
            </a:r>
            <a:r>
              <a:rPr lang="en-US" sz="2000" dirty="0" smtClean="0"/>
              <a:t>:</a:t>
            </a:r>
          </a:p>
          <a:p>
            <a:pPr marL="0" lvl="0" indent="0">
              <a:buNone/>
            </a:pPr>
            <a:endParaRPr lang="en-US" sz="2000" dirty="0"/>
          </a:p>
          <a:p>
            <a:pPr marL="285750" lvl="0" indent="-285750"/>
            <a:r>
              <a:rPr lang="en-US" sz="2000" dirty="0" smtClean="0"/>
              <a:t>Tailgates</a:t>
            </a:r>
            <a:endParaRPr lang="en-US" sz="2000" dirty="0"/>
          </a:p>
          <a:p>
            <a:pPr marL="285750" lvl="0" indent="-285750"/>
            <a:r>
              <a:rPr lang="en-US" sz="2000" dirty="0"/>
              <a:t>Tailboards</a:t>
            </a:r>
          </a:p>
          <a:p>
            <a:pPr marL="285750" lvl="0" indent="-285750"/>
            <a:r>
              <a:rPr lang="en-US" sz="2000" dirty="0"/>
              <a:t>Doors</a:t>
            </a:r>
          </a:p>
          <a:p>
            <a:pPr marL="285750" lvl="0" indent="-285750"/>
            <a:r>
              <a:rPr lang="en-US" sz="2000" dirty="0"/>
              <a:t>Tarps</a:t>
            </a:r>
          </a:p>
          <a:p>
            <a:pPr marL="285750" lvl="0" indent="-285750"/>
            <a:r>
              <a:rPr lang="en-US" sz="2000" dirty="0"/>
              <a:t>Spare </a:t>
            </a:r>
            <a:r>
              <a:rPr lang="en-US" sz="2000" dirty="0" smtClean="0"/>
              <a:t>tires</a:t>
            </a:r>
          </a:p>
          <a:p>
            <a:pPr marL="285750" lvl="0" indent="-285750"/>
            <a:endParaRPr lang="en-US" sz="2000" dirty="0"/>
          </a:p>
          <a:p>
            <a:pPr marL="0" lvl="0" indent="0">
              <a:buNone/>
            </a:pPr>
            <a:r>
              <a:rPr lang="en-US" sz="2000" dirty="0" smtClean="0"/>
              <a:t>Documentation is important.</a:t>
            </a:r>
            <a:endParaRPr lang="en-US" sz="2000" dirty="0"/>
          </a:p>
          <a:p>
            <a:pPr marL="285750" lvl="0" indent="-285750"/>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4</a:t>
            </a:fld>
            <a:endParaRPr lang="en-CA" dirty="0"/>
          </a:p>
        </p:txBody>
      </p:sp>
      <p:sp>
        <p:nvSpPr>
          <p:cNvPr id="5" name="Content Placeholder 2"/>
          <p:cNvSpPr txBox="1">
            <a:spLocks/>
          </p:cNvSpPr>
          <p:nvPr/>
        </p:nvSpPr>
        <p:spPr>
          <a:xfrm>
            <a:off x="6040583" y="1254369"/>
            <a:ext cx="5441371" cy="5485430"/>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Cargo must be loaded onto a vehicle so that it does not:</a:t>
            </a:r>
          </a:p>
          <a:p>
            <a:pPr marL="0" indent="0">
              <a:buFont typeface="Arial" panose="020B0604020202020204" pitchFamily="34" charset="0"/>
              <a:buNone/>
            </a:pPr>
            <a:endParaRPr lang="en-US" sz="2000" dirty="0" smtClean="0"/>
          </a:p>
          <a:p>
            <a:pPr marL="285750" indent="-285750"/>
            <a:r>
              <a:rPr lang="en-US" sz="2000" dirty="0" smtClean="0"/>
              <a:t>Obscure your vision</a:t>
            </a:r>
          </a:p>
          <a:p>
            <a:pPr marL="285750" indent="-285750"/>
            <a:r>
              <a:rPr lang="en-US" sz="2000" dirty="0" smtClean="0"/>
              <a:t>Interfere with your control of the vehicle</a:t>
            </a:r>
          </a:p>
          <a:p>
            <a:pPr marL="285750" indent="-285750"/>
            <a:r>
              <a:rPr lang="en-US" sz="2000" dirty="0" smtClean="0"/>
              <a:t>Block access to emergency equipment</a:t>
            </a:r>
          </a:p>
          <a:p>
            <a:pPr marL="285750" indent="-285750"/>
            <a:r>
              <a:rPr lang="en-US" sz="2000" dirty="0" smtClean="0"/>
              <a:t>Make it difficult for you or a passenger to get out of the vehicle</a:t>
            </a:r>
          </a:p>
          <a:p>
            <a:pPr marL="285750" indent="-285750"/>
            <a:r>
              <a:rPr lang="en-US" sz="2000" dirty="0" smtClean="0"/>
              <a:t>Your vision and vehicle access must not be blocked</a:t>
            </a:r>
          </a:p>
          <a:p>
            <a:pPr marL="285750" indent="-285750"/>
            <a:endParaRPr lang="en-US" sz="2400" dirty="0" smtClean="0"/>
          </a:p>
          <a:p>
            <a:pPr marL="285750" indent="-285750"/>
            <a:endParaRPr lang="en-US" sz="2400" dirty="0" smtClean="0"/>
          </a:p>
          <a:p>
            <a:endParaRPr lang="en-CA" dirty="0"/>
          </a:p>
        </p:txBody>
      </p:sp>
    </p:spTree>
    <p:extLst>
      <p:ext uri="{BB962C8B-B14F-4D97-AF65-F5344CB8AC3E}">
        <p14:creationId xmlns:p14="http://schemas.microsoft.com/office/powerpoint/2010/main" val="382289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Securement systems </a:t>
            </a:r>
            <a:endParaRPr lang="en-CA" dirty="0"/>
          </a:p>
        </p:txBody>
      </p:sp>
      <p:sp>
        <p:nvSpPr>
          <p:cNvPr id="3" name="Content Placeholder 2"/>
          <p:cNvSpPr>
            <a:spLocks noGrp="1"/>
          </p:cNvSpPr>
          <p:nvPr>
            <p:ph sz="quarter" idx="11"/>
          </p:nvPr>
        </p:nvSpPr>
        <p:spPr>
          <a:xfrm>
            <a:off x="848593" y="1254369"/>
            <a:ext cx="9677398" cy="4273595"/>
          </a:xfrm>
        </p:spPr>
        <p:txBody>
          <a:bodyPr/>
          <a:lstStyle/>
          <a:p>
            <a:pPr marL="0" lvl="0" indent="0">
              <a:buNone/>
            </a:pPr>
            <a:r>
              <a:rPr lang="en-US" sz="2000" dirty="0"/>
              <a:t>A cargo securement system combines the use of one or combination of the following components:</a:t>
            </a:r>
          </a:p>
          <a:p>
            <a:pPr marL="0" lvl="0" indent="0">
              <a:buNone/>
            </a:pPr>
            <a:r>
              <a:rPr lang="en-US" sz="2000" dirty="0"/>
              <a:t> </a:t>
            </a:r>
          </a:p>
          <a:p>
            <a:r>
              <a:rPr lang="en-US" sz="2000" dirty="0"/>
              <a:t>Vehicle structure</a:t>
            </a:r>
          </a:p>
          <a:p>
            <a:r>
              <a:rPr lang="en-US" sz="2000" dirty="0"/>
              <a:t>Securing devices</a:t>
            </a:r>
          </a:p>
          <a:p>
            <a:r>
              <a:rPr lang="en-US" sz="2000" dirty="0"/>
              <a:t>Blocking and bracing equipment </a:t>
            </a:r>
          </a:p>
          <a:p>
            <a:r>
              <a:rPr lang="en-US" sz="2000" dirty="0"/>
              <a:t>Dunnage</a:t>
            </a:r>
          </a:p>
          <a:p>
            <a:r>
              <a:rPr lang="en-US" sz="2000" dirty="0"/>
              <a:t>Load locking bars</a:t>
            </a:r>
          </a:p>
          <a:p>
            <a:r>
              <a:rPr lang="en-US" sz="2000" dirty="0"/>
              <a:t>Tarps</a:t>
            </a:r>
          </a:p>
          <a:p>
            <a:pPr marL="285750" lvl="0" indent="-285750"/>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5</a:t>
            </a:fld>
            <a:endParaRPr lang="en-CA" dirty="0"/>
          </a:p>
        </p:txBody>
      </p:sp>
    </p:spTree>
    <p:extLst>
      <p:ext uri="{BB962C8B-B14F-4D97-AF65-F5344CB8AC3E}">
        <p14:creationId xmlns:p14="http://schemas.microsoft.com/office/powerpoint/2010/main" val="240215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Securement systems - </a:t>
            </a:r>
            <a:r>
              <a:rPr lang="en-US" dirty="0" err="1" smtClean="0"/>
              <a:t>tiedowns</a:t>
            </a:r>
            <a:r>
              <a:rPr lang="en-US" dirty="0" smtClean="0"/>
              <a:t>  </a:t>
            </a:r>
            <a:endParaRPr lang="en-CA" dirty="0"/>
          </a:p>
        </p:txBody>
      </p:sp>
      <p:sp>
        <p:nvSpPr>
          <p:cNvPr id="3" name="Content Placeholder 2"/>
          <p:cNvSpPr>
            <a:spLocks noGrp="1"/>
          </p:cNvSpPr>
          <p:nvPr>
            <p:ph sz="quarter" idx="11"/>
          </p:nvPr>
        </p:nvSpPr>
        <p:spPr>
          <a:xfrm>
            <a:off x="3352045" y="3029106"/>
            <a:ext cx="3931981" cy="3179986"/>
          </a:xfrm>
        </p:spPr>
        <p:txBody>
          <a:bodyPr/>
          <a:lstStyle/>
          <a:p>
            <a:pPr marL="0" lvl="0" indent="0">
              <a:buNone/>
            </a:pPr>
            <a:r>
              <a:rPr lang="en-US" sz="2000" dirty="0"/>
              <a:t>You may use </a:t>
            </a:r>
            <a:r>
              <a:rPr lang="en-US" sz="2000" dirty="0" err="1"/>
              <a:t>tiedowns</a:t>
            </a:r>
            <a:r>
              <a:rPr lang="en-US" sz="2000" dirty="0"/>
              <a:t> to produce only downward force, to provide restraint in a single direction or to provide restraint in several directions at the same </a:t>
            </a:r>
            <a:r>
              <a:rPr lang="en-US" sz="2000" dirty="0" smtClean="0"/>
              <a:t>time. </a:t>
            </a:r>
            <a:endParaRPr lang="en-US"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6</a:t>
            </a:fld>
            <a:endParaRPr lang="en-CA" dirty="0"/>
          </a:p>
        </p:txBody>
      </p:sp>
      <p:pic>
        <p:nvPicPr>
          <p:cNvPr id="5" name="Picture 4"/>
          <p:cNvPicPr>
            <a:picLocks noChangeAspect="1"/>
          </p:cNvPicPr>
          <p:nvPr/>
        </p:nvPicPr>
        <p:blipFill>
          <a:blip r:embed="rId3"/>
          <a:stretch>
            <a:fillRect/>
          </a:stretch>
        </p:blipFill>
        <p:spPr>
          <a:xfrm>
            <a:off x="551917" y="981799"/>
            <a:ext cx="6544317" cy="1837002"/>
          </a:xfrm>
          <a:prstGeom prst="rect">
            <a:avLst/>
          </a:prstGeom>
        </p:spPr>
      </p:pic>
      <p:pic>
        <p:nvPicPr>
          <p:cNvPr id="8" name="Picture 7"/>
          <p:cNvPicPr>
            <a:picLocks noChangeAspect="1"/>
          </p:cNvPicPr>
          <p:nvPr/>
        </p:nvPicPr>
        <p:blipFill>
          <a:blip r:embed="rId4"/>
          <a:stretch>
            <a:fillRect/>
          </a:stretch>
        </p:blipFill>
        <p:spPr>
          <a:xfrm>
            <a:off x="7382062" y="981799"/>
            <a:ext cx="3403701" cy="4937606"/>
          </a:xfrm>
          <a:prstGeom prst="roundRect">
            <a:avLst/>
          </a:prstGeom>
        </p:spPr>
      </p:pic>
      <p:pic>
        <p:nvPicPr>
          <p:cNvPr id="9" name="Picture 8"/>
          <p:cNvPicPr>
            <a:picLocks noChangeAspect="1"/>
          </p:cNvPicPr>
          <p:nvPr/>
        </p:nvPicPr>
        <p:blipFill>
          <a:blip r:embed="rId5"/>
          <a:stretch>
            <a:fillRect/>
          </a:stretch>
        </p:blipFill>
        <p:spPr>
          <a:xfrm>
            <a:off x="667141" y="2886200"/>
            <a:ext cx="2552381" cy="2866667"/>
          </a:xfrm>
          <a:prstGeom prst="roundRect">
            <a:avLst/>
          </a:prstGeom>
        </p:spPr>
      </p:pic>
    </p:spTree>
    <p:extLst>
      <p:ext uri="{BB962C8B-B14F-4D97-AF65-F5344CB8AC3E}">
        <p14:creationId xmlns:p14="http://schemas.microsoft.com/office/powerpoint/2010/main" val="407219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Securement devices - </a:t>
            </a:r>
            <a:r>
              <a:rPr lang="en-US" dirty="0" err="1" smtClean="0"/>
              <a:t>tiedowns</a:t>
            </a:r>
            <a:r>
              <a:rPr lang="en-US" dirty="0" smtClean="0"/>
              <a:t>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7</a:t>
            </a:fld>
            <a:endParaRPr lang="en-CA" dirty="0"/>
          </a:p>
        </p:txBody>
      </p:sp>
      <p:pic>
        <p:nvPicPr>
          <p:cNvPr id="10" name="Picture 9"/>
          <p:cNvPicPr>
            <a:picLocks noChangeAspect="1"/>
          </p:cNvPicPr>
          <p:nvPr/>
        </p:nvPicPr>
        <p:blipFill>
          <a:blip r:embed="rId3"/>
          <a:stretch>
            <a:fillRect/>
          </a:stretch>
        </p:blipFill>
        <p:spPr>
          <a:xfrm>
            <a:off x="1617550" y="3892698"/>
            <a:ext cx="3514705" cy="2163623"/>
          </a:xfrm>
          <a:prstGeom prst="rect">
            <a:avLst/>
          </a:prstGeom>
        </p:spPr>
      </p:pic>
      <p:pic>
        <p:nvPicPr>
          <p:cNvPr id="11" name="Picture 10"/>
          <p:cNvPicPr>
            <a:picLocks noChangeAspect="1"/>
          </p:cNvPicPr>
          <p:nvPr/>
        </p:nvPicPr>
        <p:blipFill>
          <a:blip r:embed="rId4"/>
          <a:stretch>
            <a:fillRect/>
          </a:stretch>
        </p:blipFill>
        <p:spPr>
          <a:xfrm>
            <a:off x="1565088" y="1267691"/>
            <a:ext cx="3567167" cy="2473036"/>
          </a:xfrm>
          <a:prstGeom prst="rect">
            <a:avLst/>
          </a:prstGeom>
        </p:spPr>
      </p:pic>
      <p:pic>
        <p:nvPicPr>
          <p:cNvPr id="7" name="Picture 6"/>
          <p:cNvPicPr>
            <a:picLocks noChangeAspect="1"/>
          </p:cNvPicPr>
          <p:nvPr/>
        </p:nvPicPr>
        <p:blipFill>
          <a:blip r:embed="rId5"/>
          <a:stretch>
            <a:fillRect/>
          </a:stretch>
        </p:blipFill>
        <p:spPr>
          <a:xfrm>
            <a:off x="5659767" y="1267691"/>
            <a:ext cx="3110160" cy="4695144"/>
          </a:xfrm>
          <a:prstGeom prst="roundRect">
            <a:avLst/>
          </a:prstGeom>
        </p:spPr>
      </p:pic>
    </p:spTree>
    <p:extLst>
      <p:ext uri="{BB962C8B-B14F-4D97-AF65-F5344CB8AC3E}">
        <p14:creationId xmlns:p14="http://schemas.microsoft.com/office/powerpoint/2010/main" val="365184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Chaining down an item</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8</a:t>
            </a:fld>
            <a:endParaRPr lang="en-CA" dirty="0"/>
          </a:p>
        </p:txBody>
      </p:sp>
      <p:pic>
        <p:nvPicPr>
          <p:cNvPr id="5" name="Content Placeholder 3"/>
          <p:cNvPicPr>
            <a:picLocks noGrp="1" noChangeAspect="1"/>
          </p:cNvPicPr>
          <p:nvPr>
            <p:ph sz="quarter" idx="11"/>
          </p:nvPr>
        </p:nvPicPr>
        <p:blipFill>
          <a:blip r:embed="rId3"/>
          <a:stretch>
            <a:fillRect/>
          </a:stretch>
        </p:blipFill>
        <p:spPr>
          <a:xfrm>
            <a:off x="2462539" y="1144086"/>
            <a:ext cx="6224261" cy="5230588"/>
          </a:xfrm>
          <a:prstGeom prst="rect">
            <a:avLst/>
          </a:prstGeom>
        </p:spPr>
      </p:pic>
    </p:spTree>
    <p:extLst>
      <p:ext uri="{BB962C8B-B14F-4D97-AF65-F5344CB8AC3E}">
        <p14:creationId xmlns:p14="http://schemas.microsoft.com/office/powerpoint/2010/main" val="4176365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Securing freight in vans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9</a:t>
            </a:fld>
            <a:endParaRPr lang="en-CA" dirty="0"/>
          </a:p>
        </p:txBody>
      </p:sp>
      <p:pic>
        <p:nvPicPr>
          <p:cNvPr id="10" name="Picture 9"/>
          <p:cNvPicPr>
            <a:picLocks noChangeAspect="1"/>
          </p:cNvPicPr>
          <p:nvPr/>
        </p:nvPicPr>
        <p:blipFill>
          <a:blip r:embed="rId3"/>
          <a:stretch>
            <a:fillRect/>
          </a:stretch>
        </p:blipFill>
        <p:spPr>
          <a:xfrm>
            <a:off x="3012914" y="1769585"/>
            <a:ext cx="7274086" cy="4445275"/>
          </a:xfrm>
          <a:prstGeom prst="rect">
            <a:avLst/>
          </a:prstGeom>
        </p:spPr>
      </p:pic>
      <p:sp>
        <p:nvSpPr>
          <p:cNvPr id="3" name="Content Placeholder 2"/>
          <p:cNvSpPr>
            <a:spLocks noGrp="1"/>
          </p:cNvSpPr>
          <p:nvPr>
            <p:ph sz="quarter" idx="11"/>
          </p:nvPr>
        </p:nvSpPr>
        <p:spPr>
          <a:xfrm>
            <a:off x="1056410" y="1210133"/>
            <a:ext cx="2788226" cy="1855186"/>
          </a:xfrm>
        </p:spPr>
        <p:txBody>
          <a:bodyPr/>
          <a:lstStyle/>
          <a:p>
            <a:r>
              <a:rPr lang="en-US" sz="2400" dirty="0"/>
              <a:t>E Track </a:t>
            </a:r>
          </a:p>
          <a:p>
            <a:r>
              <a:rPr lang="en-US" sz="2400" dirty="0" smtClean="0"/>
              <a:t>Dunnage</a:t>
            </a:r>
            <a:endParaRPr lang="en-US" sz="2400" dirty="0"/>
          </a:p>
          <a:p>
            <a:r>
              <a:rPr lang="en-US" sz="2400" dirty="0" smtClean="0"/>
              <a:t>Friction </a:t>
            </a:r>
            <a:r>
              <a:rPr lang="en-US" sz="2400" dirty="0"/>
              <a:t>mats</a:t>
            </a:r>
          </a:p>
          <a:p>
            <a:r>
              <a:rPr lang="en-US" sz="2400" dirty="0" smtClean="0"/>
              <a:t>Jack </a:t>
            </a:r>
            <a:r>
              <a:rPr lang="en-US" sz="2400" dirty="0"/>
              <a:t>bars</a:t>
            </a:r>
          </a:p>
          <a:p>
            <a:endParaRPr lang="en-CA" dirty="0"/>
          </a:p>
        </p:txBody>
      </p:sp>
    </p:spTree>
    <p:extLst>
      <p:ext uri="{BB962C8B-B14F-4D97-AF65-F5344CB8AC3E}">
        <p14:creationId xmlns:p14="http://schemas.microsoft.com/office/powerpoint/2010/main" val="270882575"/>
      </p:ext>
    </p:extLst>
  </p:cSld>
  <p:clrMapOvr>
    <a:masterClrMapping/>
  </p:clrMapOvr>
</p:sld>
</file>

<file path=ppt/theme/theme1.xml><?xml version="1.0" encoding="utf-8"?>
<a:theme xmlns:a="http://schemas.openxmlformats.org/drawingml/2006/main" name="Drive Smar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C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EC"/>
        </a:solidFill>
        <a:ln>
          <a:noFill/>
        </a:ln>
        <a:effectLst/>
      </a:spPr>
      <a:bodyPr rtlCol="0" anchor="ctr" anchorCtr="0">
        <a:normAutofit/>
      </a:bodyPr>
      <a:lstStyle>
        <a:defPPr algn="l">
          <a:defRPr sz="4000" dirty="0" smtClean="0"/>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logo only.potx" id="{96EC5D7B-F169-4816-917A-D1E6BC284591}" vid="{C2B64BEA-8A3A-44AC-A54E-15C7DDB7DA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logo only</Template>
  <TotalTime>0</TotalTime>
  <Words>1907</Words>
  <PresentationFormat>Widescreen</PresentationFormat>
  <Paragraphs>283</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Courier New</vt:lpstr>
      <vt:lpstr>DengXian</vt:lpstr>
      <vt:lpstr>Verdana</vt:lpstr>
      <vt:lpstr>Wingdings</vt:lpstr>
      <vt:lpstr>Drive Smart Theme</vt:lpstr>
      <vt:lpstr>MELT Class 1 Driver Training  Cargo securement and security </vt:lpstr>
      <vt:lpstr>Lesson overview </vt:lpstr>
      <vt:lpstr>Drivers must inspect cargo at these points  </vt:lpstr>
      <vt:lpstr>Securement regulations </vt:lpstr>
      <vt:lpstr>Securement systems </vt:lpstr>
      <vt:lpstr>Securement systems - tiedowns  </vt:lpstr>
      <vt:lpstr>Securement devices - tiedowns  </vt:lpstr>
      <vt:lpstr>Chaining down an item</vt:lpstr>
      <vt:lpstr>Securing freight in vans </vt:lpstr>
      <vt:lpstr>Securement devices - tiedowns  </vt:lpstr>
      <vt:lpstr>Working load limit (WLL) </vt:lpstr>
      <vt:lpstr>Securement systems - three ways to secure cargo on or within a vehicle</vt:lpstr>
      <vt:lpstr>Weight distribution </vt:lpstr>
      <vt:lpstr>Specific commodities securement </vt:lpstr>
      <vt:lpstr>Logs </vt:lpstr>
      <vt:lpstr>Dressed lumber  </vt:lpstr>
      <vt:lpstr>Metal coils </vt:lpstr>
      <vt:lpstr>Paper rolls </vt:lpstr>
      <vt:lpstr>Concrete pipe </vt:lpstr>
      <vt:lpstr>Intermodal container </vt:lpstr>
      <vt:lpstr>Boulders </vt:lpstr>
      <vt:lpstr>Dry bulk and liquid tanks </vt:lpstr>
      <vt:lpstr>Vehicles </vt:lpstr>
      <vt:lpstr>Roll-on/off and hook lift containers  </vt:lpstr>
      <vt:lpstr>Covering cargo</vt:lpstr>
      <vt:lpstr>Load securement incident scenarios</vt:lpstr>
      <vt:lpstr>Cargo theft and security </vt:lpstr>
      <vt:lpstr>Cargo security continued  </vt:lpstr>
      <vt:lpstr>Tips to prevent cargo theft  </vt:lpstr>
      <vt:lpstr>Recognize it and report it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2019-10-10T15:37:26Z</dcterms:created>
  <dcterms:modified xsi:type="dcterms:W3CDTF">2021-07-02T22:29:40Z</dcterms:modified>
</cp:coreProperties>
</file>