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19"/>
  </p:notesMasterIdLst>
  <p:handoutMasterIdLst>
    <p:handoutMasterId r:id="rId20"/>
  </p:handoutMasterIdLst>
  <p:sldIdLst>
    <p:sldId id="554" r:id="rId2"/>
    <p:sldId id="561" r:id="rId3"/>
    <p:sldId id="613" r:id="rId4"/>
    <p:sldId id="610" r:id="rId5"/>
    <p:sldId id="611" r:id="rId6"/>
    <p:sldId id="612" r:id="rId7"/>
    <p:sldId id="614" r:id="rId8"/>
    <p:sldId id="615" r:id="rId9"/>
    <p:sldId id="616" r:id="rId10"/>
    <p:sldId id="617" r:id="rId11"/>
    <p:sldId id="618" r:id="rId12"/>
    <p:sldId id="619" r:id="rId13"/>
    <p:sldId id="621" r:id="rId14"/>
    <p:sldId id="622" r:id="rId15"/>
    <p:sldId id="623" r:id="rId16"/>
    <p:sldId id="624" r:id="rId17"/>
    <p:sldId id="625" r:id="rId18"/>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A01"/>
    <a:srgbClr val="C55A11"/>
    <a:srgbClr val="2D97E5"/>
    <a:srgbClr val="63BB46"/>
    <a:srgbClr val="5FB743"/>
    <a:srgbClr val="417E2E"/>
    <a:srgbClr val="FDD106"/>
    <a:srgbClr val="2591CB"/>
    <a:srgbClr val="AF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62347" autoAdjust="0"/>
  </p:normalViewPr>
  <p:slideViewPr>
    <p:cSldViewPr snapToGrid="0">
      <p:cViewPr varScale="1">
        <p:scale>
          <a:sx n="75" d="100"/>
          <a:sy n="75" d="100"/>
        </p:scale>
        <p:origin x="1300" y="48"/>
      </p:cViewPr>
      <p:guideLst/>
    </p:cSldViewPr>
  </p:slideViewPr>
  <p:outlineViewPr>
    <p:cViewPr>
      <p:scale>
        <a:sx n="33" d="100"/>
        <a:sy n="33" d="100"/>
      </p:scale>
      <p:origin x="0" y="-41904"/>
    </p:cViewPr>
  </p:outlineViewPr>
  <p:notesTextViewPr>
    <p:cViewPr>
      <p:scale>
        <a:sx n="3" d="2"/>
        <a:sy n="3" d="2"/>
      </p:scale>
      <p:origin x="0" y="0"/>
    </p:cViewPr>
  </p:notesTextViewPr>
  <p:sorterViewPr>
    <p:cViewPr>
      <p:scale>
        <a:sx n="100" d="100"/>
        <a:sy n="100" d="100"/>
      </p:scale>
      <p:origin x="0" y="-15104"/>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928BC-2BA3-434D-8F6A-CB3AA1F3710F}" type="doc">
      <dgm:prSet loTypeId="urn:microsoft.com/office/officeart/2005/8/layout/chart3" loCatId="cycle" qsTypeId="urn:microsoft.com/office/officeart/2005/8/quickstyle/simple1" qsCatId="simple" csTypeId="urn:microsoft.com/office/officeart/2005/8/colors/accent1_2" csCatId="accent1" phldr="0"/>
      <dgm:spPr/>
    </dgm:pt>
    <dgm:pt modelId="{3422784D-D4D9-4336-9929-0DDB411C2C5E}" type="pres">
      <dgm:prSet presAssocID="{5A4928BC-2BA3-434D-8F6A-CB3AA1F3710F}" presName="compositeShape" presStyleCnt="0">
        <dgm:presLayoutVars>
          <dgm:chMax val="7"/>
          <dgm:dir/>
          <dgm:resizeHandles val="exact"/>
        </dgm:presLayoutVars>
      </dgm:prSet>
      <dgm:spPr/>
    </dgm:pt>
  </dgm:ptLst>
  <dgm:cxnLst>
    <dgm:cxn modelId="{C38DF742-AED7-47D5-8F3A-8BBC95B58ABB}" type="presOf" srcId="{5A4928BC-2BA3-434D-8F6A-CB3AA1F3710F}" destId="{3422784D-D4D9-4336-9929-0DDB411C2C5E}"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9F2EF-B394-468B-8623-6622EBDEBFC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AB8ABC5-3133-4B0C-A49E-76F2F673E8F5}">
      <dgm:prSet phldrT="[Text]"/>
      <dgm:spPr>
        <a:solidFill>
          <a:schemeClr val="accent6"/>
        </a:solidFill>
      </dgm:spPr>
      <dgm:t>
        <a:bodyPr/>
        <a:lstStyle/>
        <a:p>
          <a:r>
            <a:rPr lang="en-US" dirty="0" smtClean="0"/>
            <a:t>Recording defects </a:t>
          </a:r>
          <a:endParaRPr lang="en-US" dirty="0"/>
        </a:p>
      </dgm:t>
    </dgm:pt>
    <dgm:pt modelId="{50D85249-DEFA-43A3-B884-EEF87492D339}" type="parTrans" cxnId="{27BAE667-47E6-4A3C-B66B-7C28E4F69392}">
      <dgm:prSet/>
      <dgm:spPr/>
      <dgm:t>
        <a:bodyPr/>
        <a:lstStyle/>
        <a:p>
          <a:endParaRPr lang="en-US"/>
        </a:p>
      </dgm:t>
    </dgm:pt>
    <dgm:pt modelId="{91D559DD-8140-4D7D-AE5C-B8F515513336}" type="sibTrans" cxnId="{27BAE667-47E6-4A3C-B66B-7C28E4F69392}">
      <dgm:prSet/>
      <dgm:spPr/>
      <dgm:t>
        <a:bodyPr/>
        <a:lstStyle/>
        <a:p>
          <a:endParaRPr lang="en-US"/>
        </a:p>
      </dgm:t>
    </dgm:pt>
    <dgm:pt modelId="{3042EB92-994F-4D8D-92B0-F7E84D5CC08C}">
      <dgm:prSet phldrT="[Text]"/>
      <dgm:spPr>
        <a:solidFill>
          <a:schemeClr val="accent4"/>
        </a:solidFill>
      </dgm:spPr>
      <dgm:t>
        <a:bodyPr/>
        <a:lstStyle/>
        <a:p>
          <a:r>
            <a:rPr lang="en-US" dirty="0" smtClean="0"/>
            <a:t>Reporting defects </a:t>
          </a:r>
          <a:endParaRPr lang="en-US" dirty="0"/>
        </a:p>
      </dgm:t>
    </dgm:pt>
    <dgm:pt modelId="{A98C0D37-FC8F-4E67-B1FD-7B528C1F7450}" type="parTrans" cxnId="{C86521CA-7DD6-4114-8490-35D1912ED15D}">
      <dgm:prSet/>
      <dgm:spPr/>
      <dgm:t>
        <a:bodyPr/>
        <a:lstStyle/>
        <a:p>
          <a:endParaRPr lang="en-US"/>
        </a:p>
      </dgm:t>
    </dgm:pt>
    <dgm:pt modelId="{47663366-608C-4232-A4D9-472D37583B65}" type="sibTrans" cxnId="{C86521CA-7DD6-4114-8490-35D1912ED15D}">
      <dgm:prSet/>
      <dgm:spPr/>
      <dgm:t>
        <a:bodyPr/>
        <a:lstStyle/>
        <a:p>
          <a:endParaRPr lang="en-US"/>
        </a:p>
      </dgm:t>
    </dgm:pt>
    <dgm:pt modelId="{300D0F12-50CE-484C-BA3C-98E48F0F4B3B}">
      <dgm:prSet phldrT="[Text]"/>
      <dgm:spPr>
        <a:solidFill>
          <a:schemeClr val="accent2"/>
        </a:solidFill>
      </dgm:spPr>
      <dgm:t>
        <a:bodyPr/>
        <a:lstStyle/>
        <a:p>
          <a:r>
            <a:rPr lang="en-US" dirty="0" smtClean="0"/>
            <a:t>Driving with defects </a:t>
          </a:r>
          <a:endParaRPr lang="en-US" dirty="0"/>
        </a:p>
      </dgm:t>
    </dgm:pt>
    <dgm:pt modelId="{F1CC5B64-339B-4FF3-8719-74494886FCE6}" type="parTrans" cxnId="{5EE43EE2-D8DA-4C58-A006-C2ED1CE6A3AD}">
      <dgm:prSet/>
      <dgm:spPr/>
      <dgm:t>
        <a:bodyPr/>
        <a:lstStyle/>
        <a:p>
          <a:endParaRPr lang="en-US"/>
        </a:p>
      </dgm:t>
    </dgm:pt>
    <dgm:pt modelId="{0346C436-B40F-4403-996E-CC10468A0470}" type="sibTrans" cxnId="{5EE43EE2-D8DA-4C58-A006-C2ED1CE6A3AD}">
      <dgm:prSet/>
      <dgm:spPr/>
      <dgm:t>
        <a:bodyPr/>
        <a:lstStyle/>
        <a:p>
          <a:endParaRPr lang="en-US"/>
        </a:p>
      </dgm:t>
    </dgm:pt>
    <dgm:pt modelId="{CA661971-52A5-4D5F-BB8B-A45B9DC97A18}" type="pres">
      <dgm:prSet presAssocID="{42B9F2EF-B394-468B-8623-6622EBDEBFC3}" presName="cycle" presStyleCnt="0">
        <dgm:presLayoutVars>
          <dgm:dir/>
          <dgm:resizeHandles val="exact"/>
        </dgm:presLayoutVars>
      </dgm:prSet>
      <dgm:spPr/>
      <dgm:t>
        <a:bodyPr/>
        <a:lstStyle/>
        <a:p>
          <a:endParaRPr lang="en-CA"/>
        </a:p>
      </dgm:t>
    </dgm:pt>
    <dgm:pt modelId="{118655EF-D66F-4178-8AC1-7FABFAEFFD2E}" type="pres">
      <dgm:prSet presAssocID="{3AB8ABC5-3133-4B0C-A49E-76F2F673E8F5}" presName="node" presStyleLbl="node1" presStyleIdx="0" presStyleCnt="3">
        <dgm:presLayoutVars>
          <dgm:bulletEnabled val="1"/>
        </dgm:presLayoutVars>
      </dgm:prSet>
      <dgm:spPr/>
      <dgm:t>
        <a:bodyPr/>
        <a:lstStyle/>
        <a:p>
          <a:endParaRPr lang="en-CA"/>
        </a:p>
      </dgm:t>
    </dgm:pt>
    <dgm:pt modelId="{B08558A2-ABDF-46CD-9AA4-BC63A1060DFB}" type="pres">
      <dgm:prSet presAssocID="{91D559DD-8140-4D7D-AE5C-B8F515513336}" presName="sibTrans" presStyleLbl="sibTrans2D1" presStyleIdx="0" presStyleCnt="3"/>
      <dgm:spPr/>
      <dgm:t>
        <a:bodyPr/>
        <a:lstStyle/>
        <a:p>
          <a:endParaRPr lang="en-CA"/>
        </a:p>
      </dgm:t>
    </dgm:pt>
    <dgm:pt modelId="{925F3E56-3008-425E-A5E3-2DC90A697EBB}" type="pres">
      <dgm:prSet presAssocID="{91D559DD-8140-4D7D-AE5C-B8F515513336}" presName="connectorText" presStyleLbl="sibTrans2D1" presStyleIdx="0" presStyleCnt="3"/>
      <dgm:spPr/>
      <dgm:t>
        <a:bodyPr/>
        <a:lstStyle/>
        <a:p>
          <a:endParaRPr lang="en-CA"/>
        </a:p>
      </dgm:t>
    </dgm:pt>
    <dgm:pt modelId="{40A87275-91CE-4FB1-A6FE-EEB28327A5BB}" type="pres">
      <dgm:prSet presAssocID="{3042EB92-994F-4D8D-92B0-F7E84D5CC08C}" presName="node" presStyleLbl="node1" presStyleIdx="1" presStyleCnt="3">
        <dgm:presLayoutVars>
          <dgm:bulletEnabled val="1"/>
        </dgm:presLayoutVars>
      </dgm:prSet>
      <dgm:spPr/>
      <dgm:t>
        <a:bodyPr/>
        <a:lstStyle/>
        <a:p>
          <a:endParaRPr lang="en-US"/>
        </a:p>
      </dgm:t>
    </dgm:pt>
    <dgm:pt modelId="{0A68E622-37A1-496C-9F81-B2B35C748B5C}" type="pres">
      <dgm:prSet presAssocID="{47663366-608C-4232-A4D9-472D37583B65}" presName="sibTrans" presStyleLbl="sibTrans2D1" presStyleIdx="1" presStyleCnt="3"/>
      <dgm:spPr/>
      <dgm:t>
        <a:bodyPr/>
        <a:lstStyle/>
        <a:p>
          <a:endParaRPr lang="en-CA"/>
        </a:p>
      </dgm:t>
    </dgm:pt>
    <dgm:pt modelId="{E1A5AF09-F3E0-4970-8B6F-DA583C1C2FEF}" type="pres">
      <dgm:prSet presAssocID="{47663366-608C-4232-A4D9-472D37583B65}" presName="connectorText" presStyleLbl="sibTrans2D1" presStyleIdx="1" presStyleCnt="3"/>
      <dgm:spPr/>
      <dgm:t>
        <a:bodyPr/>
        <a:lstStyle/>
        <a:p>
          <a:endParaRPr lang="en-CA"/>
        </a:p>
      </dgm:t>
    </dgm:pt>
    <dgm:pt modelId="{8C225EE5-FD29-47F2-A3AE-9139D28FA8FB}" type="pres">
      <dgm:prSet presAssocID="{300D0F12-50CE-484C-BA3C-98E48F0F4B3B}" presName="node" presStyleLbl="node1" presStyleIdx="2" presStyleCnt="3">
        <dgm:presLayoutVars>
          <dgm:bulletEnabled val="1"/>
        </dgm:presLayoutVars>
      </dgm:prSet>
      <dgm:spPr/>
      <dgm:t>
        <a:bodyPr/>
        <a:lstStyle/>
        <a:p>
          <a:endParaRPr lang="en-US"/>
        </a:p>
      </dgm:t>
    </dgm:pt>
    <dgm:pt modelId="{EC173695-954E-482F-B92F-0FF9254FB5DA}" type="pres">
      <dgm:prSet presAssocID="{0346C436-B40F-4403-996E-CC10468A0470}" presName="sibTrans" presStyleLbl="sibTrans2D1" presStyleIdx="2" presStyleCnt="3"/>
      <dgm:spPr/>
      <dgm:t>
        <a:bodyPr/>
        <a:lstStyle/>
        <a:p>
          <a:endParaRPr lang="en-CA"/>
        </a:p>
      </dgm:t>
    </dgm:pt>
    <dgm:pt modelId="{94B8F896-932A-4FD3-814E-D94ABFBCA3AC}" type="pres">
      <dgm:prSet presAssocID="{0346C436-B40F-4403-996E-CC10468A0470}" presName="connectorText" presStyleLbl="sibTrans2D1" presStyleIdx="2" presStyleCnt="3"/>
      <dgm:spPr/>
      <dgm:t>
        <a:bodyPr/>
        <a:lstStyle/>
        <a:p>
          <a:endParaRPr lang="en-CA"/>
        </a:p>
      </dgm:t>
    </dgm:pt>
  </dgm:ptLst>
  <dgm:cxnLst>
    <dgm:cxn modelId="{9C987D75-5B09-47B1-80EF-2EE2F92ED6D3}" type="presOf" srcId="{42B9F2EF-B394-468B-8623-6622EBDEBFC3}" destId="{CA661971-52A5-4D5F-BB8B-A45B9DC97A18}" srcOrd="0" destOrd="0" presId="urn:microsoft.com/office/officeart/2005/8/layout/cycle2"/>
    <dgm:cxn modelId="{BD5F5CF3-50F0-4E64-91F1-13D2579CF4D2}" type="presOf" srcId="{0346C436-B40F-4403-996E-CC10468A0470}" destId="{EC173695-954E-482F-B92F-0FF9254FB5DA}" srcOrd="0" destOrd="0" presId="urn:microsoft.com/office/officeart/2005/8/layout/cycle2"/>
    <dgm:cxn modelId="{853DE4A1-3857-413F-BE82-C27A765E6698}" type="presOf" srcId="{3AB8ABC5-3133-4B0C-A49E-76F2F673E8F5}" destId="{118655EF-D66F-4178-8AC1-7FABFAEFFD2E}" srcOrd="0" destOrd="0" presId="urn:microsoft.com/office/officeart/2005/8/layout/cycle2"/>
    <dgm:cxn modelId="{5EE43EE2-D8DA-4C58-A006-C2ED1CE6A3AD}" srcId="{42B9F2EF-B394-468B-8623-6622EBDEBFC3}" destId="{300D0F12-50CE-484C-BA3C-98E48F0F4B3B}" srcOrd="2" destOrd="0" parTransId="{F1CC5B64-339B-4FF3-8719-74494886FCE6}" sibTransId="{0346C436-B40F-4403-996E-CC10468A0470}"/>
    <dgm:cxn modelId="{37849D66-49A0-4153-B142-16A6BEB904B7}" type="presOf" srcId="{3042EB92-994F-4D8D-92B0-F7E84D5CC08C}" destId="{40A87275-91CE-4FB1-A6FE-EEB28327A5BB}" srcOrd="0" destOrd="0" presId="urn:microsoft.com/office/officeart/2005/8/layout/cycle2"/>
    <dgm:cxn modelId="{1B0A703F-1697-42DA-93C2-77ED3713B48D}" type="presOf" srcId="{300D0F12-50CE-484C-BA3C-98E48F0F4B3B}" destId="{8C225EE5-FD29-47F2-A3AE-9139D28FA8FB}" srcOrd="0" destOrd="0" presId="urn:microsoft.com/office/officeart/2005/8/layout/cycle2"/>
    <dgm:cxn modelId="{B0E90743-4137-424B-848B-A23F4EE2578E}" type="presOf" srcId="{91D559DD-8140-4D7D-AE5C-B8F515513336}" destId="{B08558A2-ABDF-46CD-9AA4-BC63A1060DFB}" srcOrd="0" destOrd="0" presId="urn:microsoft.com/office/officeart/2005/8/layout/cycle2"/>
    <dgm:cxn modelId="{4F565C34-C1ED-4457-B8AB-F3B552E2CB9A}" type="presOf" srcId="{91D559DD-8140-4D7D-AE5C-B8F515513336}" destId="{925F3E56-3008-425E-A5E3-2DC90A697EBB}" srcOrd="1" destOrd="0" presId="urn:microsoft.com/office/officeart/2005/8/layout/cycle2"/>
    <dgm:cxn modelId="{C86521CA-7DD6-4114-8490-35D1912ED15D}" srcId="{42B9F2EF-B394-468B-8623-6622EBDEBFC3}" destId="{3042EB92-994F-4D8D-92B0-F7E84D5CC08C}" srcOrd="1" destOrd="0" parTransId="{A98C0D37-FC8F-4E67-B1FD-7B528C1F7450}" sibTransId="{47663366-608C-4232-A4D9-472D37583B65}"/>
    <dgm:cxn modelId="{CCDFA9ED-CD10-4B75-B08C-E8E3E96A7D94}" type="presOf" srcId="{47663366-608C-4232-A4D9-472D37583B65}" destId="{0A68E622-37A1-496C-9F81-B2B35C748B5C}" srcOrd="0" destOrd="0" presId="urn:microsoft.com/office/officeart/2005/8/layout/cycle2"/>
    <dgm:cxn modelId="{27BAE667-47E6-4A3C-B66B-7C28E4F69392}" srcId="{42B9F2EF-B394-468B-8623-6622EBDEBFC3}" destId="{3AB8ABC5-3133-4B0C-A49E-76F2F673E8F5}" srcOrd="0" destOrd="0" parTransId="{50D85249-DEFA-43A3-B884-EEF87492D339}" sibTransId="{91D559DD-8140-4D7D-AE5C-B8F515513336}"/>
    <dgm:cxn modelId="{49E2C870-AC9F-4222-8E11-50B66AAC5A5D}" type="presOf" srcId="{0346C436-B40F-4403-996E-CC10468A0470}" destId="{94B8F896-932A-4FD3-814E-D94ABFBCA3AC}" srcOrd="1" destOrd="0" presId="urn:microsoft.com/office/officeart/2005/8/layout/cycle2"/>
    <dgm:cxn modelId="{3ED67C88-15CE-4B78-AAB3-89CA3748A8A7}" type="presOf" srcId="{47663366-608C-4232-A4D9-472D37583B65}" destId="{E1A5AF09-F3E0-4970-8B6F-DA583C1C2FEF}" srcOrd="1" destOrd="0" presId="urn:microsoft.com/office/officeart/2005/8/layout/cycle2"/>
    <dgm:cxn modelId="{B45A2F64-B082-4861-B8FF-D7C179E1E474}" type="presParOf" srcId="{CA661971-52A5-4D5F-BB8B-A45B9DC97A18}" destId="{118655EF-D66F-4178-8AC1-7FABFAEFFD2E}" srcOrd="0" destOrd="0" presId="urn:microsoft.com/office/officeart/2005/8/layout/cycle2"/>
    <dgm:cxn modelId="{43F1AE5F-DFC9-46C5-B30A-A4F7D3FD712C}" type="presParOf" srcId="{CA661971-52A5-4D5F-BB8B-A45B9DC97A18}" destId="{B08558A2-ABDF-46CD-9AA4-BC63A1060DFB}" srcOrd="1" destOrd="0" presId="urn:microsoft.com/office/officeart/2005/8/layout/cycle2"/>
    <dgm:cxn modelId="{40C6C8EB-24D9-45BD-999B-851160EE577A}" type="presParOf" srcId="{B08558A2-ABDF-46CD-9AA4-BC63A1060DFB}" destId="{925F3E56-3008-425E-A5E3-2DC90A697EBB}" srcOrd="0" destOrd="0" presId="urn:microsoft.com/office/officeart/2005/8/layout/cycle2"/>
    <dgm:cxn modelId="{E1134B1A-1478-42C7-8CCB-A7389080ECF0}" type="presParOf" srcId="{CA661971-52A5-4D5F-BB8B-A45B9DC97A18}" destId="{40A87275-91CE-4FB1-A6FE-EEB28327A5BB}" srcOrd="2" destOrd="0" presId="urn:microsoft.com/office/officeart/2005/8/layout/cycle2"/>
    <dgm:cxn modelId="{3690F283-A102-4CBB-855A-F30BB66AF61E}" type="presParOf" srcId="{CA661971-52A5-4D5F-BB8B-A45B9DC97A18}" destId="{0A68E622-37A1-496C-9F81-B2B35C748B5C}" srcOrd="3" destOrd="0" presId="urn:microsoft.com/office/officeart/2005/8/layout/cycle2"/>
    <dgm:cxn modelId="{3158D430-83C2-4C8B-BD09-CDE5C3F416F8}" type="presParOf" srcId="{0A68E622-37A1-496C-9F81-B2B35C748B5C}" destId="{E1A5AF09-F3E0-4970-8B6F-DA583C1C2FEF}" srcOrd="0" destOrd="0" presId="urn:microsoft.com/office/officeart/2005/8/layout/cycle2"/>
    <dgm:cxn modelId="{33BBC0CC-C6C4-4B5A-8F77-FAAB6BBDD400}" type="presParOf" srcId="{CA661971-52A5-4D5F-BB8B-A45B9DC97A18}" destId="{8C225EE5-FD29-47F2-A3AE-9139D28FA8FB}" srcOrd="4" destOrd="0" presId="urn:microsoft.com/office/officeart/2005/8/layout/cycle2"/>
    <dgm:cxn modelId="{12901B6C-0BD0-4BBC-9F08-E0008ED639A6}" type="presParOf" srcId="{CA661971-52A5-4D5F-BB8B-A45B9DC97A18}" destId="{EC173695-954E-482F-B92F-0FF9254FB5DA}" srcOrd="5" destOrd="0" presId="urn:microsoft.com/office/officeart/2005/8/layout/cycle2"/>
    <dgm:cxn modelId="{B4EF4954-5CAA-41B6-97CD-799B4AF892A8}" type="presParOf" srcId="{EC173695-954E-482F-B92F-0FF9254FB5DA}" destId="{94B8F896-932A-4FD3-814E-D94ABFBCA3AC}"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655EF-D66F-4178-8AC1-7FABFAEFFD2E}">
      <dsp:nvSpPr>
        <dsp:cNvPr id="0" name=""/>
        <dsp:cNvSpPr/>
      </dsp:nvSpPr>
      <dsp:spPr>
        <a:xfrm>
          <a:off x="3145896" y="192"/>
          <a:ext cx="2373703" cy="237370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Recording defects </a:t>
          </a:r>
          <a:endParaRPr lang="en-US" sz="2500" kern="1200" dirty="0"/>
        </a:p>
      </dsp:txBody>
      <dsp:txXfrm>
        <a:off x="3493517" y="347813"/>
        <a:ext cx="1678461" cy="1678461"/>
      </dsp:txXfrm>
    </dsp:sp>
    <dsp:sp modelId="{B08558A2-ABDF-46CD-9AA4-BC63A1060DFB}">
      <dsp:nvSpPr>
        <dsp:cNvPr id="0" name=""/>
        <dsp:cNvSpPr/>
      </dsp:nvSpPr>
      <dsp:spPr>
        <a:xfrm rot="3600000">
          <a:off x="4899439" y="2313392"/>
          <a:ext cx="629741" cy="801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946670" y="2391811"/>
        <a:ext cx="440819" cy="480674"/>
      </dsp:txXfrm>
    </dsp:sp>
    <dsp:sp modelId="{40A87275-91CE-4FB1-A6FE-EEB28327A5BB}">
      <dsp:nvSpPr>
        <dsp:cNvPr id="0" name=""/>
        <dsp:cNvSpPr/>
      </dsp:nvSpPr>
      <dsp:spPr>
        <a:xfrm>
          <a:off x="4926844" y="3084883"/>
          <a:ext cx="2373703" cy="237370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Reporting defects </a:t>
          </a:r>
          <a:endParaRPr lang="en-US" sz="2500" kern="1200" dirty="0"/>
        </a:p>
      </dsp:txBody>
      <dsp:txXfrm>
        <a:off x="5274465" y="3432504"/>
        <a:ext cx="1678461" cy="1678461"/>
      </dsp:txXfrm>
    </dsp:sp>
    <dsp:sp modelId="{0A68E622-37A1-496C-9F81-B2B35C748B5C}">
      <dsp:nvSpPr>
        <dsp:cNvPr id="0" name=""/>
        <dsp:cNvSpPr/>
      </dsp:nvSpPr>
      <dsp:spPr>
        <a:xfrm rot="10800000">
          <a:off x="4035700" y="3871172"/>
          <a:ext cx="629741" cy="801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224622" y="4031397"/>
        <a:ext cx="440819" cy="480674"/>
      </dsp:txXfrm>
    </dsp:sp>
    <dsp:sp modelId="{8C225EE5-FD29-47F2-A3AE-9139D28FA8FB}">
      <dsp:nvSpPr>
        <dsp:cNvPr id="0" name=""/>
        <dsp:cNvSpPr/>
      </dsp:nvSpPr>
      <dsp:spPr>
        <a:xfrm>
          <a:off x="1364949" y="3084883"/>
          <a:ext cx="2373703" cy="237370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Driving with defects </a:t>
          </a:r>
          <a:endParaRPr lang="en-US" sz="2500" kern="1200" dirty="0"/>
        </a:p>
      </dsp:txBody>
      <dsp:txXfrm>
        <a:off x="1712570" y="3432504"/>
        <a:ext cx="1678461" cy="1678461"/>
      </dsp:txXfrm>
    </dsp:sp>
    <dsp:sp modelId="{EC173695-954E-482F-B92F-0FF9254FB5DA}">
      <dsp:nvSpPr>
        <dsp:cNvPr id="0" name=""/>
        <dsp:cNvSpPr/>
      </dsp:nvSpPr>
      <dsp:spPr>
        <a:xfrm rot="18000000">
          <a:off x="3118492" y="2344262"/>
          <a:ext cx="629741" cy="8011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165723" y="2586293"/>
        <a:ext cx="440819" cy="48067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3/8/2023</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2023-03-08</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2.gov.bc.ca/gov/content/transportation/vehicle-safety-enforcement/services/weigh2gobc-joi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vse.ca/national_safety_code.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solidFill>
                  <a:srgbClr val="002060"/>
                </a:solidFill>
              </a:rPr>
              <a:t>Instructor notes: </a:t>
            </a: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slide to introduce inspections.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162060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a video that goes over a pre-trip inspection.</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1794738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sz="1200" kern="1200" dirty="0" smtClean="0">
                <a:solidFill>
                  <a:schemeClr val="tx1"/>
                </a:solidFill>
                <a:effectLst/>
                <a:latin typeface="+mn-lt"/>
                <a:ea typeface="+mn-ea"/>
                <a:cs typeface="+mn-cs"/>
              </a:rPr>
              <a:t>Before performing the </a:t>
            </a:r>
            <a:r>
              <a:rPr lang="en-US" sz="1200" kern="1200" dirty="0" err="1" smtClean="0">
                <a:solidFill>
                  <a:schemeClr val="tx1"/>
                </a:solidFill>
                <a:effectLst/>
                <a:latin typeface="+mn-lt"/>
                <a:ea typeface="+mn-ea"/>
                <a:cs typeface="+mn-cs"/>
              </a:rPr>
              <a:t>enroute</a:t>
            </a:r>
            <a:r>
              <a:rPr lang="en-US" sz="1200" kern="1200" dirty="0" smtClean="0">
                <a:solidFill>
                  <a:schemeClr val="tx1"/>
                </a:solidFill>
                <a:effectLst/>
                <a:latin typeface="+mn-lt"/>
                <a:ea typeface="+mn-ea"/>
                <a:cs typeface="+mn-cs"/>
              </a:rPr>
              <a:t> inspection, keep the following in mind:</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sure the vehicle is completely off the road.</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should be able to enter and exit a rest or check stop so that you do not have to back up.</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not make a stop at the bottom of a hill or on an uphill slope.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stop area should have an adequate acceleration lane to allow you to merge back onto the highway at the appropriate speed.</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18920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sz="1200" kern="1200" dirty="0" smtClean="0">
                <a:solidFill>
                  <a:schemeClr val="tx1"/>
                </a:solidFill>
                <a:effectLst/>
                <a:latin typeface="+mn-lt"/>
                <a:ea typeface="+mn-ea"/>
                <a:cs typeface="+mn-cs"/>
              </a:rPr>
              <a:t>Completed at the end of the shift. This will enable you to obtain service or repairs if required before the next trip. </a:t>
            </a:r>
          </a:p>
          <a:p>
            <a:r>
              <a:rPr lang="en-US" sz="1200" kern="1200" dirty="0" smtClean="0">
                <a:solidFill>
                  <a:schemeClr val="tx1"/>
                </a:solidFill>
                <a:effectLst/>
                <a:latin typeface="+mn-lt"/>
                <a:ea typeface="+mn-ea"/>
                <a:cs typeface="+mn-cs"/>
              </a:rPr>
              <a:t>The report should include any problems discovered during the trip. </a:t>
            </a:r>
          </a:p>
          <a:p>
            <a:r>
              <a:rPr lang="en-US" sz="1200" kern="1200" dirty="0" smtClean="0">
                <a:solidFill>
                  <a:schemeClr val="tx1"/>
                </a:solidFill>
                <a:effectLst/>
                <a:latin typeface="+mn-lt"/>
                <a:ea typeface="+mn-ea"/>
                <a:cs typeface="+mn-cs"/>
              </a:rPr>
              <a:t>Postponing inspections can result in problems that are frustrating, time consuming and costly. </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Circle check of the truck exterior:</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body condition (no new damage)</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lights that have been left on, check that all exterior lights are functioning properly</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suspension</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mud flap (secure)</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fuel cap (secure)</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new leaks</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check condition of wheels and tires and tire pressure.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Interior check:</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floor (clean, nothing left behind)</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seats (no new damage)</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close windows</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set seatbelts back in order</a:t>
            </a:r>
            <a:endParaRPr lang="en-CA"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complete logbook.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In cold</a:t>
            </a:r>
            <a:r>
              <a:rPr lang="en-US" sz="1200" kern="1200" baseline="0" dirty="0" smtClean="0">
                <a:solidFill>
                  <a:schemeClr val="tx1"/>
                </a:solidFill>
                <a:effectLst/>
                <a:latin typeface="+mn-lt"/>
                <a:ea typeface="+mn-ea"/>
                <a:cs typeface="+mn-cs"/>
              </a:rPr>
              <a:t> weather,</a:t>
            </a:r>
            <a:r>
              <a:rPr lang="en-US" sz="1200" kern="1200" dirty="0" smtClean="0">
                <a:solidFill>
                  <a:schemeClr val="tx1"/>
                </a:solidFill>
                <a:effectLst/>
                <a:latin typeface="+mn-lt"/>
                <a:ea typeface="+mn-ea"/>
                <a:cs typeface="+mn-cs"/>
              </a:rPr>
              <a:t> ensure trailer brakes cool before activating the park brakes to prevent snow from melting to water and re-freezing between the brake shoe and drum.</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28884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84526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r>
              <a:rPr lang="en-CA" sz="1200" kern="1200" dirty="0" smtClean="0">
                <a:solidFill>
                  <a:schemeClr val="tx1"/>
                </a:solidFill>
                <a:effectLst/>
                <a:latin typeface="+mn-lt"/>
                <a:ea typeface="+mn-ea"/>
                <a:cs typeface="+mn-cs"/>
              </a:rPr>
              <a:t>Daily vehicle inspection is important in ensuring that problems and defects are detected early before the vehicle is operated on the highway. Inspections prevent the operation of a vehicle with conditions that are likely to cause or contribute to the severity of a collision.</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trip inspection process is part of a carrier’s legal requirement to have and implement a written maintenance program. It also ensures there is clear communication within the company about the vehicle’s day-to-day safety. Time spent performing vehicle inspection is part of the on-duty time and should reported in the daily log book as </a:t>
            </a:r>
            <a:r>
              <a:rPr lang="en-CA" sz="1200" b="1" kern="1200" dirty="0" smtClean="0">
                <a:solidFill>
                  <a:schemeClr val="tx1"/>
                </a:solidFill>
                <a:effectLst/>
                <a:latin typeface="+mn-lt"/>
                <a:ea typeface="+mn-ea"/>
                <a:cs typeface="+mn-cs"/>
              </a:rPr>
              <a:t>on-duty not driving</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Inspection reports serve as communication between drivers, the carrier and the carrier’s maintenance department. Reports are used to verify inspections, record defects, report defects and may be used to verify repairs.</a:t>
            </a:r>
          </a:p>
          <a:p>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Legal Requirements </a:t>
            </a:r>
            <a:r>
              <a:rPr lang="en-US" sz="1200" kern="1200" dirty="0" smtClean="0">
                <a:solidFill>
                  <a:schemeClr val="tx1"/>
                </a:solidFill>
                <a:effectLst/>
                <a:latin typeface="+mn-lt"/>
                <a:ea typeface="+mn-ea"/>
                <a:cs typeface="+mn-cs"/>
              </a:rPr>
              <a:t>– passing roadside inspections demonstrates a sincere respect for the rules and regulations of the transportation system.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Safety comes first </a:t>
            </a:r>
            <a:r>
              <a:rPr lang="en-US" sz="1200" kern="1200" dirty="0" smtClean="0">
                <a:solidFill>
                  <a:schemeClr val="tx1"/>
                </a:solidFill>
                <a:effectLst/>
                <a:latin typeface="+mn-lt"/>
                <a:ea typeface="+mn-ea"/>
                <a:cs typeface="+mn-cs"/>
              </a:rPr>
              <a:t>– meeting operational safety standards reduces the frequency of breakdowns and accident/incidents.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Professional attitude </a:t>
            </a:r>
            <a:r>
              <a:rPr lang="en-US" sz="1200" kern="1200" dirty="0" smtClean="0">
                <a:solidFill>
                  <a:schemeClr val="tx1"/>
                </a:solidFill>
                <a:effectLst/>
                <a:latin typeface="+mn-lt"/>
                <a:ea typeface="+mn-ea"/>
                <a:cs typeface="+mn-cs"/>
              </a:rPr>
              <a:t>– accepting responsibility as an operator, focusing on efficiency and establishing a standard of safety.</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167414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Canadian trip inspection rules require professional drivers to complete more thorough and complete daily trip inspections than is required in the US.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Commercial Vehicle Safety Alliance (CVSA) on-road inspections performed by enforcement officers are identical in both countries.</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392131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CVSE officers conduct more than 30,000 vehicle inspections each year, issuing violation tickets and removing unsafe vehicles from the provincial roadways on a daily basis.</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During a sweep in May 2019 in Delta </a:t>
            </a:r>
            <a:r>
              <a:rPr lang="en-CA" sz="1200" b="0" i="0" u="none" strike="noStrike" kern="1200" dirty="0" smtClean="0">
                <a:solidFill>
                  <a:schemeClr val="tx1"/>
                </a:solidFill>
                <a:effectLst/>
                <a:latin typeface="+mn-lt"/>
                <a:ea typeface="+mn-ea"/>
                <a:cs typeface="+mn-cs"/>
              </a:rPr>
              <a:t>police and safety inspectors took 160 unsafe vehicles off the road.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During a sweep in August 2019, 48 per cent of the commercial vehicles failed in at least one area.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2017, more than half of the commercial vehicles checked during a road-safety blitz were immediately ordered off the road.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75 trucks were checked and 40 had to be taken out of service while drivers of the remaining 35 rigs were ticketed for at least one infraction.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Mechanical deficiencies, load security, bald tires, brakes, windshields, suspension, and steering components were a few of the problem areas.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31740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Review a sample inspection report</a:t>
            </a:r>
            <a:r>
              <a:rPr lang="en-US" sz="1200" kern="1200" baseline="0" dirty="0" smtClean="0">
                <a:solidFill>
                  <a:schemeClr val="tx1"/>
                </a:solidFill>
                <a:effectLst/>
                <a:latin typeface="+mn-lt"/>
                <a:ea typeface="+mn-ea"/>
                <a:cs typeface="+mn-cs"/>
              </a:rPr>
              <a:t> and discuss information recorded.</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Report is valid for 24 hours.</a:t>
            </a:r>
          </a:p>
          <a:p>
            <a:endParaRPr lang="en-US" sz="1200" kern="1200" baseline="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44288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lvl="0"/>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your vehicle is loaded, drive slowly across the scale lane.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empty, drive slowly in the lane beside the scale lane. Whether loaded or empty watch the light board for instructions.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the “STOP” light is activated, stop the vehicle and wait for further instructions.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the “BACK UP” light is activated, slowly and safely back the vehicle up keeping in mind there may be other vehicles behind you. </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the “PARK” light is activated, park the vehicle in the lot and bring all of the vehicle and driver documents to the scale building.</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231385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sz="1200" kern="1200" dirty="0" smtClean="0">
                <a:solidFill>
                  <a:schemeClr val="tx1"/>
                </a:solidFill>
                <a:effectLst/>
                <a:latin typeface="+mn-lt"/>
                <a:ea typeface="+mn-ea"/>
                <a:cs typeface="+mn-cs"/>
              </a:rPr>
              <a:t>Explain the Weigh</a:t>
            </a:r>
            <a:r>
              <a:rPr lang="en-US" sz="1200" kern="1200" baseline="0" dirty="0" smtClean="0">
                <a:solidFill>
                  <a:schemeClr val="tx1"/>
                </a:solidFill>
                <a:effectLst/>
                <a:latin typeface="+mn-lt"/>
                <a:ea typeface="+mn-ea"/>
                <a:cs typeface="+mn-cs"/>
              </a:rPr>
              <a:t>2GoBC program:</a:t>
            </a: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Now, </a:t>
            </a:r>
            <a:r>
              <a:rPr lang="en-US" sz="1200" u="sng" kern="1200" dirty="0" smtClean="0">
                <a:solidFill>
                  <a:schemeClr val="tx1"/>
                </a:solidFill>
                <a:effectLst/>
                <a:latin typeface="+mn-lt"/>
                <a:ea typeface="+mn-ea"/>
                <a:cs typeface="+mn-cs"/>
                <a:hlinkClick r:id="rId3"/>
              </a:rPr>
              <a:t>Weigh2GoBC</a:t>
            </a:r>
            <a:r>
              <a:rPr lang="en-US" sz="1200" kern="1200" dirty="0" smtClean="0">
                <a:solidFill>
                  <a:schemeClr val="tx1"/>
                </a:solidFill>
                <a:effectLst/>
                <a:latin typeface="+mn-lt"/>
                <a:ea typeface="+mn-ea"/>
                <a:cs typeface="+mn-cs"/>
              </a:rPr>
              <a:t> technology allows commercial carriers to bypass Weigh2GoBC inspection stations.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vehicle with a registered transponder communicates with a weigh-in-motion equipped station upon approach, and the vehicle is identified and checked for height, weight and safety credentials while travelling at highway speed.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Based on </a:t>
            </a:r>
            <a:r>
              <a:rPr lang="en-US" sz="1200" u="sng" kern="1200" dirty="0" smtClean="0">
                <a:solidFill>
                  <a:schemeClr val="tx1"/>
                </a:solidFill>
                <a:effectLst/>
                <a:latin typeface="+mn-lt"/>
                <a:ea typeface="+mn-ea"/>
                <a:cs typeface="+mn-cs"/>
                <a:hlinkClick r:id="rId4"/>
              </a:rPr>
              <a:t>National Safety Code</a:t>
            </a:r>
            <a:r>
              <a:rPr lang="en-US" sz="1200" kern="1200" dirty="0" smtClean="0">
                <a:solidFill>
                  <a:schemeClr val="tx1"/>
                </a:solidFill>
                <a:effectLst/>
                <a:latin typeface="+mn-lt"/>
                <a:ea typeface="+mn-ea"/>
                <a:cs typeface="+mn-cs"/>
              </a:rPr>
              <a:t> standards, data is collected on all commercial vehicles and determines a carrier’s rating, taking into account history such as violation tickets, out-of-service records, and at-fault crashes. </a:t>
            </a:r>
            <a:endParaRPr lang="en-CA"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370482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sz="1200" b="1" kern="1200" dirty="0" smtClean="0">
                <a:solidFill>
                  <a:schemeClr val="tx1"/>
                </a:solidFill>
                <a:effectLst/>
                <a:latin typeface="+mn-lt"/>
                <a:ea typeface="+mn-ea"/>
                <a:cs typeface="+mn-cs"/>
              </a:rPr>
              <a:t>Recording</a:t>
            </a:r>
            <a:r>
              <a:rPr lang="en-US" sz="1200" b="1" kern="1200" baseline="0" dirty="0" smtClean="0">
                <a:solidFill>
                  <a:schemeClr val="tx1"/>
                </a:solidFill>
                <a:effectLst/>
                <a:latin typeface="+mn-lt"/>
                <a:ea typeface="+mn-ea"/>
                <a:cs typeface="+mn-cs"/>
              </a:rPr>
              <a:t> - </a:t>
            </a:r>
            <a:r>
              <a:rPr lang="en-US" sz="1200" b="0" kern="1200" baseline="0" dirty="0" smtClean="0">
                <a:solidFill>
                  <a:schemeClr val="tx1"/>
                </a:solidFill>
                <a:effectLst/>
                <a:latin typeface="+mn-lt"/>
                <a:ea typeface="+mn-ea"/>
                <a:cs typeface="+mn-cs"/>
              </a:rPr>
              <a:t>must</a:t>
            </a:r>
            <a:r>
              <a:rPr lang="en-US" sz="1200" b="0" kern="120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ecord a defect on the report immediately after the initial inspection or upon discovery of a defect while travelling or when discovered at the end of a trip or day.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Reporting - </a:t>
            </a: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reporting defects to the carrier, the carrier may designate an employee to receive reports of defects. </a:t>
            </a:r>
          </a:p>
          <a:p>
            <a:r>
              <a:rPr lang="en-US" sz="1200" kern="1200" dirty="0" smtClean="0">
                <a:solidFill>
                  <a:schemeClr val="tx1"/>
                </a:solidFill>
                <a:effectLst/>
                <a:latin typeface="+mn-lt"/>
                <a:ea typeface="+mn-ea"/>
                <a:cs typeface="+mn-cs"/>
              </a:rPr>
              <a:t>Minor</a:t>
            </a:r>
            <a:r>
              <a:rPr lang="en-US" sz="1200" kern="1200" baseline="0" dirty="0" smtClean="0">
                <a:solidFill>
                  <a:schemeClr val="tx1"/>
                </a:solidFill>
                <a:effectLst/>
                <a:latin typeface="+mn-lt"/>
                <a:ea typeface="+mn-ea"/>
                <a:cs typeface="+mn-cs"/>
              </a:rPr>
              <a:t> and major </a:t>
            </a:r>
            <a:r>
              <a:rPr lang="en-US" sz="1200" kern="1200" dirty="0" smtClean="0">
                <a:solidFill>
                  <a:schemeClr val="tx1"/>
                </a:solidFill>
                <a:effectLst/>
                <a:latin typeface="+mn-lt"/>
                <a:ea typeface="+mn-ea"/>
                <a:cs typeface="+mn-cs"/>
              </a:rPr>
              <a:t>defects, which are listed in the NSC 13 Schedule 1, must be reported immediately by the driver or inspection person to the carrier upon discovery of the defect. </a:t>
            </a:r>
          </a:p>
          <a:p>
            <a:r>
              <a:rPr lang="en-US" sz="1200" kern="1200" dirty="0" smtClean="0">
                <a:solidFill>
                  <a:schemeClr val="tx1"/>
                </a:solidFill>
                <a:effectLst/>
                <a:latin typeface="+mn-lt"/>
                <a:ea typeface="+mn-ea"/>
                <a:cs typeface="+mn-cs"/>
              </a:rPr>
              <a:t>Depending on the driver’s situation, reporting defects to the carrier may be done in person, by phone, via written report or by electronic means.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Driving with defects: </a:t>
            </a:r>
            <a:r>
              <a:rPr lang="en-US" sz="1200" kern="1200" dirty="0" smtClean="0">
                <a:solidFill>
                  <a:schemeClr val="tx1"/>
                </a:solidFill>
                <a:effectLst/>
                <a:latin typeface="+mn-lt"/>
                <a:ea typeface="+mn-ea"/>
                <a:cs typeface="+mn-cs"/>
              </a:rPr>
              <a:t>A driver may continue to drive with a minor defect that is listed on an inspection schedule if the driver has immediately entered the defect on the daily inspection report and reported the defect to the carrier.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driving when a major defect that is listed on an inspection schedule is present on the vehicle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defects chart in the student guide.</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208072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smtClean="0"/>
              <a:t>Click to edit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smtClean="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smtClean="0"/>
              <a:t>To change box color, right click box, choose “Fill” and pick the color .</a:t>
            </a:r>
            <a:r>
              <a:rPr lang="en-CA" dirty="0" smtClean="0"/>
              <a:t> </a:t>
            </a:r>
            <a:r>
              <a:rPr lang="en-US" dirty="0" smtClean="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smtClean="0"/>
              <a:t>Make sure you’re on </a:t>
            </a:r>
            <a:r>
              <a:rPr lang="en-US" sz="2400" dirty="0" smtClean="0">
                <a:solidFill>
                  <a:srgbClr val="D24929"/>
                </a:solidFill>
              </a:rPr>
              <a:t>HOME</a:t>
            </a:r>
            <a:r>
              <a:rPr lang="en-US" sz="2400" dirty="0" smtClean="0"/>
              <a:t> tab.</a:t>
            </a:r>
          </a:p>
          <a:p>
            <a:pPr marL="400050" indent="-400050"/>
            <a:r>
              <a:rPr lang="en-US" sz="2400" dirty="0" smtClean="0"/>
              <a:t>Click </a:t>
            </a:r>
            <a:r>
              <a:rPr lang="en-US" sz="2400" b="1" dirty="0" smtClean="0"/>
              <a:t>New Slide</a:t>
            </a:r>
            <a:r>
              <a:rPr lang="en-US" sz="2400" dirty="0" smtClean="0"/>
              <a:t> (Ctrl+M). </a:t>
            </a:r>
          </a:p>
          <a:p>
            <a:pPr marL="400050" indent="-400050"/>
            <a:r>
              <a:rPr lang="en-US" sz="2400" dirty="0" smtClean="0"/>
              <a:t>To change layout, click </a:t>
            </a:r>
            <a:r>
              <a:rPr lang="en-US" sz="2400" b="1" dirty="0" smtClean="0"/>
              <a:t>Layout</a:t>
            </a:r>
            <a:r>
              <a:rPr lang="en-US" sz="2400" dirty="0" smtClean="0"/>
              <a:t>. (Or right-mouse click to choose a layout.)</a:t>
            </a:r>
          </a:p>
          <a:p>
            <a:pPr marL="400050" indent="-400050"/>
            <a:r>
              <a:rPr lang="en-US" sz="2400" dirty="0" smtClean="0"/>
              <a:t>Follow instructions on layout slide.</a:t>
            </a:r>
          </a:p>
          <a:p>
            <a:pPr marL="0" indent="0">
              <a:buFont typeface="+mj-lt"/>
              <a:buNone/>
            </a:pPr>
            <a:endParaRPr lang="en-US" sz="2400" dirty="0" smtClean="0"/>
          </a:p>
          <a:p>
            <a:pPr marL="0" indent="0">
              <a:buFont typeface="+mj-lt"/>
              <a:buNone/>
            </a:pPr>
            <a:r>
              <a:rPr lang="en-US" sz="2400" dirty="0" smtClean="0">
                <a:solidFill>
                  <a:schemeClr val="accent2"/>
                </a:solidFill>
              </a:rPr>
              <a:t>TIPS</a:t>
            </a:r>
            <a:endParaRPr lang="en-US" sz="2400" dirty="0">
              <a:solidFill>
                <a:schemeClr val="accent2"/>
              </a:solidFill>
            </a:endParaRPr>
          </a:p>
          <a:p>
            <a:pPr marL="225425" indent="-219075">
              <a:buFont typeface="Arial" panose="020B0604020202020204" pitchFamily="34" charset="0"/>
              <a:buChar char="•"/>
            </a:pPr>
            <a:r>
              <a:rPr lang="en-US" sz="2400" dirty="0" smtClean="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smtClean="0"/>
              <a:t>Check out the </a:t>
            </a:r>
            <a:r>
              <a:rPr lang="en-US" sz="2400" dirty="0" smtClean="0">
                <a:solidFill>
                  <a:schemeClr val="accent2"/>
                </a:solidFill>
              </a:rPr>
              <a:t>shapes </a:t>
            </a:r>
            <a:r>
              <a:rPr lang="en-US" sz="2400" dirty="0" smtClean="0">
                <a:solidFill>
                  <a:schemeClr val="tx1"/>
                </a:solidFill>
              </a:rPr>
              <a:t>and</a:t>
            </a:r>
            <a:r>
              <a:rPr lang="en-US" sz="2400" baseline="0" dirty="0" smtClean="0">
                <a:solidFill>
                  <a:schemeClr val="accent2"/>
                </a:solidFill>
              </a:rPr>
              <a:t> icon</a:t>
            </a:r>
            <a:r>
              <a:rPr lang="en-US" sz="2400" dirty="0" smtClean="0">
                <a:solidFill>
                  <a:schemeClr val="accent2"/>
                </a:solidFill>
              </a:rPr>
              <a:t> toolbox </a:t>
            </a:r>
            <a:r>
              <a:rPr lang="en-US" sz="2400" dirty="0" smtClean="0"/>
              <a:t>slides!</a:t>
            </a:r>
          </a:p>
          <a:p>
            <a:pPr marL="225425" indent="-219075">
              <a:buFont typeface="Arial" panose="020B0604020202020204" pitchFamily="34" charset="0"/>
              <a:buChar char="•"/>
            </a:pPr>
            <a:r>
              <a:rPr lang="en-US" sz="2400" dirty="0" smtClean="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smtClean="0">
                  <a:solidFill>
                    <a:schemeClr val="accent1"/>
                  </a:solidFill>
                </a:rPr>
                <a:t>How to</a:t>
              </a:r>
              <a:br>
                <a:rPr lang="en-US" sz="2800" dirty="0" smtClean="0">
                  <a:solidFill>
                    <a:schemeClr val="accent1"/>
                  </a:solidFill>
                </a:rPr>
              </a:br>
              <a:r>
                <a:rPr lang="en-US" sz="2800" dirty="0" smtClean="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smtClean="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smtClean="0"/>
              <a:t>Click to edit presentation subtitle</a:t>
            </a:r>
            <a:endParaRPr lang="en-US" dirty="0"/>
          </a:p>
        </p:txBody>
      </p:sp>
    </p:spTree>
    <p:extLst>
      <p:ext uri="{BB962C8B-B14F-4D97-AF65-F5344CB8AC3E}">
        <p14:creationId xmlns:p14="http://schemas.microsoft.com/office/powerpoint/2010/main" val="69096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9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smtClean="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smtClean="0"/>
              <a:t>Click to add an agenda list.</a:t>
            </a:r>
          </a:p>
          <a:p>
            <a:pPr lvl="1"/>
            <a:r>
              <a:rPr lang="en-US" dirty="0" smtClean="0"/>
              <a:t>Second level</a:t>
            </a:r>
          </a:p>
          <a:p>
            <a:pPr lvl="2"/>
            <a:r>
              <a:rPr lang="en-US" dirty="0" smtClean="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smtClean="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smtClean="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smtClean="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90969A"/>
                </a:solidFill>
              </a:rPr>
              <a:t>DRAFT | Confidential</a:t>
            </a:r>
            <a:endParaRPr lang="en-CA" sz="1200" dirty="0" smtClean="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1st list</a:t>
            </a:r>
          </a:p>
          <a:p>
            <a:pPr lvl="1"/>
            <a:r>
              <a:rPr lang="en-US" dirty="0" smtClean="0"/>
              <a:t>Second level</a:t>
            </a:r>
          </a:p>
          <a:p>
            <a:pPr lvl="2"/>
            <a:r>
              <a:rPr lang="en-US" dirty="0" smtClean="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list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5281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a:t>
            </a:r>
            <a:r>
              <a:rPr lang="en-US" sz="1200" baseline="0" dirty="0" smtClean="0">
                <a:solidFill>
                  <a:srgbClr val="90969A"/>
                </a:solidFill>
              </a:rPr>
              <a:t> </a:t>
            </a:r>
            <a:r>
              <a:rPr lang="en-US" sz="1200" dirty="0" smtClean="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the 1st compare</a:t>
            </a:r>
          </a:p>
          <a:p>
            <a:pPr lvl="1"/>
            <a:r>
              <a:rPr lang="en-US" dirty="0" smtClean="0"/>
              <a:t>Second level</a:t>
            </a:r>
          </a:p>
          <a:p>
            <a:pPr lvl="2"/>
            <a:r>
              <a:rPr lang="en-US" dirty="0" smtClean="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compare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2834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smtClean="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smtClean="0"/>
              <a:t>Click to edit Master title style</a:t>
            </a:r>
            <a:endParaRPr lang="en-CA"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2.gov.bc.ca/gov/content/transportation/vehicle-safety-enforcement/services/weigh2gobc-join/weigh2gobc-inspection-stations" TargetMode="Externa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21366" y="863601"/>
            <a:ext cx="9249833" cy="3479799"/>
          </a:xfrm>
        </p:spPr>
        <p:txBody>
          <a:bodyPr>
            <a:normAutofit/>
          </a:bodyPr>
          <a:lstStyle/>
          <a:p>
            <a:pPr algn="ctr"/>
            <a:r>
              <a:rPr lang="en-US" sz="4400" dirty="0" smtClean="0"/>
              <a:t>MELT Class 1 Driver Training </a:t>
            </a:r>
            <a:br>
              <a:rPr lang="en-US" sz="4400" dirty="0" smtClean="0"/>
            </a:br>
            <a:r>
              <a:rPr lang="en-US" sz="4400" dirty="0" smtClean="0"/>
              <a:t/>
            </a:r>
            <a:br>
              <a:rPr lang="en-US" sz="4400" dirty="0" smtClean="0"/>
            </a:br>
            <a:r>
              <a:rPr lang="en-US" sz="4400" i="1" dirty="0" smtClean="0"/>
              <a:t>Vehicle Inspection and Maintenance  </a:t>
            </a:r>
            <a:endParaRPr lang="en-CA" sz="4400" i="1" dirty="0"/>
          </a:p>
        </p:txBody>
      </p:sp>
    </p:spTree>
    <p:extLst>
      <p:ext uri="{BB962C8B-B14F-4D97-AF65-F5344CB8AC3E}">
        <p14:creationId xmlns:p14="http://schemas.microsoft.com/office/powerpoint/2010/main" val="292763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inspection stations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487" y="917183"/>
            <a:ext cx="3760035" cy="5640053"/>
          </a:xfrm>
          <a:prstGeom prst="roundRect">
            <a:avLst/>
          </a:prstGeom>
        </p:spPr>
      </p:pic>
      <p:sp>
        <p:nvSpPr>
          <p:cNvPr id="6" name="TextBox 5"/>
          <p:cNvSpPr txBox="1"/>
          <p:nvPr/>
        </p:nvSpPr>
        <p:spPr>
          <a:xfrm>
            <a:off x="706883" y="1219200"/>
            <a:ext cx="5879028" cy="923330"/>
          </a:xfrm>
          <a:prstGeom prst="rect">
            <a:avLst/>
          </a:prstGeom>
          <a:noFill/>
        </p:spPr>
        <p:txBody>
          <a:bodyPr wrap="square" rtlCol="0">
            <a:spAutoFit/>
          </a:bodyPr>
          <a:lstStyle/>
          <a:p>
            <a:pPr lvl="0"/>
            <a:r>
              <a:rPr lang="en-CA" dirty="0"/>
              <a:t>All commercial vehicles or combinations over </a:t>
            </a:r>
            <a:r>
              <a:rPr lang="en-CA" dirty="0" smtClean="0"/>
              <a:t>5,500 </a:t>
            </a:r>
            <a:r>
              <a:rPr lang="en-CA" dirty="0"/>
              <a:t>kg are required to report to inspection stations when instructed by signs or lights.</a:t>
            </a:r>
          </a:p>
        </p:txBody>
      </p:sp>
    </p:spTree>
    <p:extLst>
      <p:ext uri="{BB962C8B-B14F-4D97-AF65-F5344CB8AC3E}">
        <p14:creationId xmlns:p14="http://schemas.microsoft.com/office/powerpoint/2010/main" val="160088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inspection stations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1" y="1293025"/>
            <a:ext cx="6133421" cy="4087867"/>
          </a:xfrm>
          <a:prstGeom prst="roundRect">
            <a:avLst/>
          </a:prstGeom>
        </p:spPr>
      </p:pic>
      <p:sp>
        <p:nvSpPr>
          <p:cNvPr id="6" name="Rectangle 5">
            <a:extLst>
              <a:ext uri="{FF2B5EF4-FFF2-40B4-BE49-F238E27FC236}">
                <a16:creationId xmlns:a16="http://schemas.microsoft.com/office/drawing/2014/main" id="{870ABFE1-20DD-4046-9693-5CA50430731C}"/>
              </a:ext>
            </a:extLst>
          </p:cNvPr>
          <p:cNvSpPr/>
          <p:nvPr/>
        </p:nvSpPr>
        <p:spPr>
          <a:xfrm>
            <a:off x="3889713" y="5663609"/>
            <a:ext cx="3305777" cy="369332"/>
          </a:xfrm>
          <a:prstGeom prst="rect">
            <a:avLst/>
          </a:prstGeom>
        </p:spPr>
        <p:txBody>
          <a:bodyPr wrap="none">
            <a:spAutoFit/>
          </a:bodyPr>
          <a:lstStyle/>
          <a:p>
            <a:r>
              <a:rPr lang="en-CA" u="sng" dirty="0">
                <a:solidFill>
                  <a:srgbClr val="1A5A96"/>
                </a:solidFill>
                <a:latin typeface="BC Sans"/>
                <a:hlinkClick r:id="rId4"/>
              </a:rPr>
              <a:t>Weigh2GoBC inspection stations</a:t>
            </a:r>
            <a:endParaRPr lang="en-CA" b="0" i="0" u="none" strike="noStrike" dirty="0">
              <a:solidFill>
                <a:srgbClr val="313132"/>
              </a:solidFill>
              <a:effectLst/>
              <a:latin typeface="BC Sans"/>
            </a:endParaRPr>
          </a:p>
        </p:txBody>
      </p:sp>
    </p:spTree>
    <p:extLst>
      <p:ext uri="{BB962C8B-B14F-4D97-AF65-F5344CB8AC3E}">
        <p14:creationId xmlns:p14="http://schemas.microsoft.com/office/powerpoint/2010/main" val="1351058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defects </a:t>
            </a:r>
            <a:endParaRPr lang="en-CA"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1320449187"/>
              </p:ext>
            </p:extLst>
          </p:nvPr>
        </p:nvGraphicFramePr>
        <p:xfrm>
          <a:off x="838200" y="1254125"/>
          <a:ext cx="10515600"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graphicFrame>
        <p:nvGraphicFramePr>
          <p:cNvPr id="10" name="Diagram 9"/>
          <p:cNvGraphicFramePr/>
          <p:nvPr>
            <p:extLst>
              <p:ext uri="{D42A27DB-BD31-4B8C-83A1-F6EECF244321}">
                <p14:modId xmlns:p14="http://schemas.microsoft.com/office/powerpoint/2010/main" val="4116229854"/>
              </p:ext>
            </p:extLst>
          </p:nvPr>
        </p:nvGraphicFramePr>
        <p:xfrm>
          <a:off x="1491225" y="993057"/>
          <a:ext cx="8665497" cy="54587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2005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nspection procedures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581" y="1168420"/>
            <a:ext cx="3983382" cy="5311175"/>
          </a:xfrm>
          <a:prstGeom prst="roundRect">
            <a:avLst/>
          </a:prstGeom>
        </p:spPr>
      </p:pic>
    </p:spTree>
    <p:extLst>
      <p:ext uri="{BB962C8B-B14F-4D97-AF65-F5344CB8AC3E}">
        <p14:creationId xmlns:p14="http://schemas.microsoft.com/office/powerpoint/2010/main" val="487932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procedure – video </a:t>
            </a:r>
            <a:endParaRPr lang="en-CA" dirty="0"/>
          </a:p>
        </p:txBody>
      </p:sp>
      <p:sp>
        <p:nvSpPr>
          <p:cNvPr id="3" name="Content Placeholder 2"/>
          <p:cNvSpPr>
            <a:spLocks noGrp="1"/>
          </p:cNvSpPr>
          <p:nvPr>
            <p:ph sz="quarter" idx="11"/>
          </p:nvPr>
        </p:nvSpPr>
        <p:spPr>
          <a:xfrm>
            <a:off x="759543" y="2031118"/>
            <a:ext cx="10515600" cy="2668702"/>
          </a:xfrm>
        </p:spPr>
        <p:txBody>
          <a:bodyPr/>
          <a:lstStyle/>
          <a:p>
            <a:pPr marL="0" indent="0" algn="ctr">
              <a:buNone/>
            </a:pPr>
            <a:r>
              <a:rPr lang="en-US" sz="2400" dirty="0"/>
              <a:t/>
            </a:r>
            <a:br>
              <a:rPr lang="en-US" sz="2400" dirty="0"/>
            </a:br>
            <a:r>
              <a:rPr lang="en-US" sz="2400" dirty="0"/>
              <a:t>Class 1 </a:t>
            </a:r>
            <a:r>
              <a:rPr lang="en-US" sz="2400"/>
              <a:t>Pre-trip </a:t>
            </a:r>
            <a:r>
              <a:rPr lang="en-US" sz="2400" smtClean="0"/>
              <a:t>inspection</a:t>
            </a:r>
            <a:endParaRPr lang="en-US" sz="2400" dirty="0"/>
          </a:p>
          <a:p>
            <a:pPr marL="0" indent="0" algn="ctr">
              <a:buNone/>
            </a:pP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spTree>
    <p:extLst>
      <p:ext uri="{BB962C8B-B14F-4D97-AF65-F5344CB8AC3E}">
        <p14:creationId xmlns:p14="http://schemas.microsoft.com/office/powerpoint/2010/main" val="2390461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Enroute</a:t>
            </a:r>
            <a:r>
              <a:rPr lang="en-US" dirty="0" smtClean="0"/>
              <a:t> inspection checks </a:t>
            </a:r>
            <a:endParaRPr lang="en-CA" dirty="0"/>
          </a:p>
        </p:txBody>
      </p:sp>
      <p:sp>
        <p:nvSpPr>
          <p:cNvPr id="3" name="Content Placeholder 2"/>
          <p:cNvSpPr>
            <a:spLocks noGrp="1"/>
          </p:cNvSpPr>
          <p:nvPr>
            <p:ph sz="quarter" idx="11"/>
          </p:nvPr>
        </p:nvSpPr>
        <p:spPr/>
        <p:txBody>
          <a:bodyPr/>
          <a:lstStyle/>
          <a:p>
            <a:r>
              <a:rPr lang="en-US" sz="2000" dirty="0"/>
              <a:t>All lights are clean and </a:t>
            </a:r>
            <a:r>
              <a:rPr lang="en-US" sz="2000" dirty="0" smtClean="0"/>
              <a:t>working.</a:t>
            </a:r>
            <a:endParaRPr lang="en-US" sz="2000" dirty="0"/>
          </a:p>
          <a:p>
            <a:r>
              <a:rPr lang="en-US" sz="2000" dirty="0"/>
              <a:t>No air </a:t>
            </a:r>
            <a:r>
              <a:rPr lang="en-US" sz="2000" dirty="0" smtClean="0"/>
              <a:t>leaks.</a:t>
            </a:r>
            <a:endParaRPr lang="en-US" sz="2000" dirty="0"/>
          </a:p>
          <a:p>
            <a:r>
              <a:rPr lang="en-US" sz="2000" dirty="0"/>
              <a:t>All wheels are secure, and tires are properly inflated and are not </a:t>
            </a:r>
            <a:r>
              <a:rPr lang="en-US" sz="2000" dirty="0" smtClean="0"/>
              <a:t>hot.</a:t>
            </a:r>
            <a:endParaRPr lang="en-US" sz="2000" dirty="0"/>
          </a:p>
          <a:p>
            <a:r>
              <a:rPr lang="en-US" sz="2000" dirty="0"/>
              <a:t>No broken or loose items on the </a:t>
            </a:r>
            <a:r>
              <a:rPr lang="en-US" sz="2000" dirty="0" smtClean="0"/>
              <a:t>vehicle.</a:t>
            </a:r>
            <a:endParaRPr lang="en-US" sz="2000" dirty="0"/>
          </a:p>
          <a:p>
            <a:r>
              <a:rPr lang="en-US" sz="2000" dirty="0"/>
              <a:t>Load/cargo is </a:t>
            </a:r>
            <a:r>
              <a:rPr lang="en-US" sz="2000" dirty="0" smtClean="0"/>
              <a:t>secure.</a:t>
            </a:r>
            <a:endParaRPr lang="en-US" sz="2000" dirty="0"/>
          </a:p>
          <a:p>
            <a:r>
              <a:rPr lang="en-US" sz="2000" dirty="0"/>
              <a:t>Coupling devices are </a:t>
            </a:r>
            <a:r>
              <a:rPr lang="en-US" sz="2000" dirty="0" smtClean="0"/>
              <a:t>secure.</a:t>
            </a:r>
            <a:endParaRPr lang="en-US" sz="2000" dirty="0"/>
          </a:p>
          <a:p>
            <a:r>
              <a:rPr lang="en-US" sz="2000" dirty="0"/>
              <a:t>Dangerous goods placards are clean and secure (if applicable</a:t>
            </a:r>
            <a:r>
              <a:rPr lang="en-US" sz="2000" dirty="0" smtClean="0"/>
              <a:t>).</a:t>
            </a:r>
            <a:endParaRPr lang="en-US" sz="2000" dirty="0"/>
          </a:p>
          <a:p>
            <a:r>
              <a:rPr lang="en-US" sz="2000" dirty="0"/>
              <a:t>Trailer locking mechanisms are secure and in good </a:t>
            </a:r>
            <a:r>
              <a:rPr lang="en-US" sz="2000" dirty="0" smtClean="0"/>
              <a:t>condition.</a:t>
            </a:r>
            <a:endParaRPr lang="en-US" sz="2000" dirty="0"/>
          </a:p>
          <a:p>
            <a:r>
              <a:rPr lang="en-US" sz="2000" dirty="0"/>
              <a:t>Brakes are properly </a:t>
            </a:r>
            <a:r>
              <a:rPr lang="en-US" sz="2000" dirty="0" smtClean="0"/>
              <a:t>adjusted.</a:t>
            </a:r>
            <a:endParaRPr lang="en-US" sz="2000" dirty="0"/>
          </a:p>
          <a:p>
            <a:r>
              <a:rPr lang="en-US" sz="2000" dirty="0"/>
              <a:t>No fluid leaks under the </a:t>
            </a:r>
            <a:r>
              <a:rPr lang="en-US" sz="2000" dirty="0" smtClean="0"/>
              <a:t>vehicle.</a:t>
            </a:r>
            <a:endParaRPr lang="en-US" sz="2000" dirty="0"/>
          </a:p>
          <a:p>
            <a:r>
              <a:rPr lang="en-US" sz="2000" dirty="0"/>
              <a:t>Mirrors and windshield are </a:t>
            </a:r>
            <a:r>
              <a:rPr lang="en-US" sz="2000" dirty="0" smtClean="0"/>
              <a:t>clean.</a:t>
            </a:r>
            <a:endParaRPr lang="en-US" sz="20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spTree>
    <p:extLst>
      <p:ext uri="{BB962C8B-B14F-4D97-AF65-F5344CB8AC3E}">
        <p14:creationId xmlns:p14="http://schemas.microsoft.com/office/powerpoint/2010/main" val="781459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Pre-hill inspection checks </a:t>
            </a:r>
            <a:endParaRPr lang="en-CA" dirty="0"/>
          </a:p>
        </p:txBody>
      </p:sp>
      <p:sp>
        <p:nvSpPr>
          <p:cNvPr id="3" name="Content Placeholder 2"/>
          <p:cNvSpPr>
            <a:spLocks noGrp="1"/>
          </p:cNvSpPr>
          <p:nvPr>
            <p:ph sz="quarter" idx="11"/>
          </p:nvPr>
        </p:nvSpPr>
        <p:spPr>
          <a:xfrm>
            <a:off x="5877791" y="1373268"/>
            <a:ext cx="5739245" cy="4759569"/>
          </a:xfrm>
        </p:spPr>
        <p:txBody>
          <a:bodyPr/>
          <a:lstStyle/>
          <a:p>
            <a:r>
              <a:rPr lang="en-US" sz="2000" dirty="0"/>
              <a:t>Compressor maintains full reservoir </a:t>
            </a:r>
            <a:r>
              <a:rPr lang="en-US" sz="2000" dirty="0" smtClean="0"/>
              <a:t>pressure.</a:t>
            </a:r>
            <a:endParaRPr lang="en-US" sz="2000" dirty="0"/>
          </a:p>
          <a:p>
            <a:r>
              <a:rPr lang="en-US" sz="2000" dirty="0"/>
              <a:t>No audible air </a:t>
            </a:r>
            <a:r>
              <a:rPr lang="en-US" sz="2000" dirty="0" smtClean="0"/>
              <a:t>leaks.</a:t>
            </a:r>
            <a:endParaRPr lang="en-US" sz="2000" dirty="0"/>
          </a:p>
          <a:p>
            <a:r>
              <a:rPr lang="en-US" sz="2000" dirty="0"/>
              <a:t>Glad hands and air lines are </a:t>
            </a:r>
            <a:r>
              <a:rPr lang="en-US" sz="2000" dirty="0" smtClean="0"/>
              <a:t>secure.</a:t>
            </a:r>
            <a:endParaRPr lang="en-US" sz="2000" dirty="0"/>
          </a:p>
          <a:p>
            <a:r>
              <a:rPr lang="en-US" sz="2000" dirty="0"/>
              <a:t>Brake drums and hubs are not </a:t>
            </a:r>
            <a:r>
              <a:rPr lang="en-US" sz="2000" dirty="0" smtClean="0"/>
              <a:t>overheated.</a:t>
            </a:r>
            <a:endParaRPr lang="en-US" sz="2000" dirty="0"/>
          </a:p>
          <a:p>
            <a:r>
              <a:rPr lang="en-US" sz="2000" dirty="0"/>
              <a:t>Pushrod travel is within </a:t>
            </a:r>
            <a:r>
              <a:rPr lang="en-US" sz="2000" dirty="0" smtClean="0"/>
              <a:t>limits.</a:t>
            </a:r>
            <a:endParaRPr lang="en-US" sz="2000" dirty="0"/>
          </a:p>
          <a:p>
            <a:r>
              <a:rPr lang="en-US" sz="2000" dirty="0"/>
              <a:t>No fluid </a:t>
            </a:r>
            <a:r>
              <a:rPr lang="en-US" sz="2000" dirty="0" smtClean="0"/>
              <a:t>leaks.</a:t>
            </a:r>
            <a:endParaRPr lang="en-US" sz="20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73268"/>
            <a:ext cx="5103355" cy="3403898"/>
          </a:xfrm>
          <a:prstGeom prst="roundRect">
            <a:avLst/>
          </a:prstGeom>
        </p:spPr>
      </p:pic>
    </p:spTree>
    <p:extLst>
      <p:ext uri="{BB962C8B-B14F-4D97-AF65-F5344CB8AC3E}">
        <p14:creationId xmlns:p14="http://schemas.microsoft.com/office/powerpoint/2010/main" val="140790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Post-trip inspection checks </a:t>
            </a:r>
            <a:endParaRPr lang="en-CA" dirty="0"/>
          </a:p>
        </p:txBody>
      </p:sp>
      <p:sp>
        <p:nvSpPr>
          <p:cNvPr id="3" name="Content Placeholder 2"/>
          <p:cNvSpPr>
            <a:spLocks noGrp="1"/>
          </p:cNvSpPr>
          <p:nvPr>
            <p:ph sz="quarter" idx="11"/>
          </p:nvPr>
        </p:nvSpPr>
        <p:spPr>
          <a:xfrm>
            <a:off x="838201" y="1254370"/>
            <a:ext cx="10515600" cy="2798086"/>
          </a:xfrm>
        </p:spPr>
        <p:txBody>
          <a:bodyPr/>
          <a:lstStyle/>
          <a:p>
            <a:pPr marL="457200" lvl="0" indent="-457200"/>
            <a:r>
              <a:rPr lang="en-US" sz="2000" dirty="0"/>
              <a:t>Fuel the truck if </a:t>
            </a:r>
            <a:r>
              <a:rPr lang="en-US" sz="2000" dirty="0" smtClean="0"/>
              <a:t>required.</a:t>
            </a:r>
            <a:endParaRPr lang="en-CA" sz="2000" dirty="0"/>
          </a:p>
          <a:p>
            <a:pPr marL="457200" lvl="0" indent="-457200"/>
            <a:r>
              <a:rPr lang="en-US" sz="2000" dirty="0"/>
              <a:t>Return to the yard and park your </a:t>
            </a:r>
            <a:r>
              <a:rPr lang="en-US" sz="2000" dirty="0" smtClean="0"/>
              <a:t>vehicle.</a:t>
            </a:r>
            <a:endParaRPr lang="en-CA" sz="2000" dirty="0"/>
          </a:p>
          <a:p>
            <a:pPr marL="457200" lvl="0" indent="-457200"/>
            <a:r>
              <a:rPr lang="en-US" sz="2000" dirty="0"/>
              <a:t>Park your vehicle and allow the engine to cool down on low </a:t>
            </a:r>
            <a:r>
              <a:rPr lang="en-US" sz="2000" dirty="0" smtClean="0"/>
              <a:t>idle.</a:t>
            </a:r>
            <a:endParaRPr lang="en-CA" sz="2000" dirty="0"/>
          </a:p>
          <a:p>
            <a:pPr marL="457200" lvl="0" indent="-457200"/>
            <a:r>
              <a:rPr lang="en-US" sz="2000" dirty="0"/>
              <a:t>Shut down engine, secure the rig and turn all lights and switches </a:t>
            </a:r>
            <a:r>
              <a:rPr lang="en-US" sz="2000" dirty="0" smtClean="0"/>
              <a:t>off.</a:t>
            </a:r>
            <a:endParaRPr lang="en-CA" sz="2000" dirty="0"/>
          </a:p>
          <a:p>
            <a:pPr marL="457200" lvl="0" indent="-457200"/>
            <a:r>
              <a:rPr lang="en-US" sz="2000" dirty="0"/>
              <a:t>Complete a circle check of the truck </a:t>
            </a:r>
            <a:r>
              <a:rPr lang="en-US" sz="2000" dirty="0" smtClean="0"/>
              <a:t>exterior.</a:t>
            </a:r>
            <a:endParaRPr lang="en-CA" sz="2000" dirty="0"/>
          </a:p>
          <a:p>
            <a:pPr marL="457200" lvl="0" indent="-457200"/>
            <a:r>
              <a:rPr lang="en-US" sz="2000" dirty="0"/>
              <a:t>Interior </a:t>
            </a:r>
            <a:r>
              <a:rPr lang="en-US" sz="2000" dirty="0" smtClean="0"/>
              <a:t>check.</a:t>
            </a:r>
            <a:endParaRPr lang="en-CA" sz="20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sp>
        <p:nvSpPr>
          <p:cNvPr id="5" name="Footer Placeholder 4"/>
          <p:cNvSpPr>
            <a:spLocks noGrp="1"/>
          </p:cNvSpPr>
          <p:nvPr>
            <p:ph type="ftr" sz="quarter" idx="10"/>
          </p:nvPr>
        </p:nvSpPr>
        <p:spPr/>
        <p:txBody>
          <a:bodyPr/>
          <a:lstStyle/>
          <a:p>
            <a:r>
              <a:rPr lang="en-US" dirty="0" smtClean="0"/>
              <a:t>29-SEP-2022</a:t>
            </a:r>
            <a:endParaRPr lang="en-US" dirty="0"/>
          </a:p>
        </p:txBody>
      </p:sp>
    </p:spTree>
    <p:extLst>
      <p:ext uri="{BB962C8B-B14F-4D97-AF65-F5344CB8AC3E}">
        <p14:creationId xmlns:p14="http://schemas.microsoft.com/office/powerpoint/2010/main" val="1595997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overview </a:t>
            </a:r>
            <a:endParaRPr lang="en-CA" dirty="0"/>
          </a:p>
        </p:txBody>
      </p:sp>
      <p:sp>
        <p:nvSpPr>
          <p:cNvPr id="3" name="Content Placeholder 2"/>
          <p:cNvSpPr>
            <a:spLocks noGrp="1"/>
          </p:cNvSpPr>
          <p:nvPr>
            <p:ph sz="quarter" idx="11"/>
          </p:nvPr>
        </p:nvSpPr>
        <p:spPr/>
        <p:txBody>
          <a:bodyPr/>
          <a:lstStyle/>
          <a:p>
            <a:pPr marL="342900" lvl="0" indent="-342900"/>
            <a:r>
              <a:rPr lang="en-CA" sz="2000" dirty="0"/>
              <a:t>Importance of </a:t>
            </a:r>
            <a:r>
              <a:rPr lang="en-CA" sz="2000" dirty="0" smtClean="0"/>
              <a:t>inspections.</a:t>
            </a:r>
            <a:endParaRPr lang="en-CA" sz="2000" dirty="0"/>
          </a:p>
          <a:p>
            <a:pPr marL="342900" lvl="0" indent="-342900"/>
            <a:r>
              <a:rPr lang="en-US" sz="2000" dirty="0"/>
              <a:t>Consequences of non-compliance and vehicle </a:t>
            </a:r>
            <a:r>
              <a:rPr lang="en-US" sz="2000" dirty="0" smtClean="0"/>
              <a:t>failures.</a:t>
            </a:r>
            <a:endParaRPr lang="en-CA" sz="2000" dirty="0"/>
          </a:p>
          <a:p>
            <a:pPr marL="342900" lvl="0" indent="-342900"/>
            <a:r>
              <a:rPr lang="en-CA" sz="2000" dirty="0"/>
              <a:t>A systematic approach to </a:t>
            </a:r>
            <a:r>
              <a:rPr lang="en-CA" sz="2000" dirty="0" smtClean="0"/>
              <a:t>inspections.</a:t>
            </a:r>
            <a:endParaRPr lang="en-CA" sz="2000" dirty="0"/>
          </a:p>
          <a:p>
            <a:pPr marL="342900" lvl="0" indent="-342900"/>
            <a:r>
              <a:rPr lang="en-CA" sz="2000" dirty="0"/>
              <a:t>Completing inspection </a:t>
            </a:r>
            <a:r>
              <a:rPr lang="en-CA" sz="2000" dirty="0" smtClean="0"/>
              <a:t>reports.</a:t>
            </a:r>
            <a:endParaRPr lang="en-CA" sz="2000" dirty="0"/>
          </a:p>
          <a:p>
            <a:pPr marL="342900" lvl="0" indent="-342900"/>
            <a:r>
              <a:rPr lang="en-US" sz="2000" dirty="0"/>
              <a:t>Driver </a:t>
            </a:r>
            <a:r>
              <a:rPr lang="en-US" sz="2000" dirty="0" smtClean="0"/>
              <a:t>responsibilities.</a:t>
            </a:r>
            <a:endParaRPr lang="en-CA" sz="2000" dirty="0"/>
          </a:p>
          <a:p>
            <a:pPr marL="342900" lvl="0" indent="-342900"/>
            <a:r>
              <a:rPr lang="en-US" sz="2000" dirty="0">
                <a:ea typeface="Calibri" panose="020F0502020204030204" pitchFamily="34" charset="0"/>
                <a:cs typeface="Times New Roman" panose="02020603050405020304" pitchFamily="18" charset="0"/>
              </a:rPr>
              <a:t>Major and minor </a:t>
            </a:r>
            <a:r>
              <a:rPr lang="en-US" sz="2000" dirty="0" smtClean="0">
                <a:ea typeface="Calibri" panose="020F0502020204030204" pitchFamily="34" charset="0"/>
                <a:cs typeface="Times New Roman" panose="02020603050405020304" pitchFamily="18" charset="0"/>
              </a:rPr>
              <a:t>defects.</a:t>
            </a:r>
            <a:endParaRPr lang="en-US" sz="2000" dirty="0">
              <a:ea typeface="Calibri" panose="020F0502020204030204" pitchFamily="34" charset="0"/>
              <a:cs typeface="Times New Roman" panose="02020603050405020304" pitchFamily="18" charset="0"/>
            </a:endParaRP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a:t>
            </a:fld>
            <a:endParaRPr lang="en-CA" dirty="0"/>
          </a:p>
        </p:txBody>
      </p:sp>
    </p:spTree>
    <p:extLst>
      <p:ext uri="{BB962C8B-B14F-4D97-AF65-F5344CB8AC3E}">
        <p14:creationId xmlns:p14="http://schemas.microsoft.com/office/powerpoint/2010/main" val="1488120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conduct vehicle inspections? </a:t>
            </a:r>
            <a:endParaRPr lang="en-CA" dirty="0"/>
          </a:p>
        </p:txBody>
      </p:sp>
      <p:sp>
        <p:nvSpPr>
          <p:cNvPr id="3" name="Content Placeholder 2"/>
          <p:cNvSpPr>
            <a:spLocks noGrp="1"/>
          </p:cNvSpPr>
          <p:nvPr>
            <p:ph sz="quarter" idx="11"/>
          </p:nvPr>
        </p:nvSpPr>
        <p:spPr>
          <a:xfrm>
            <a:off x="838201" y="1254369"/>
            <a:ext cx="5947063" cy="4759569"/>
          </a:xfrm>
        </p:spPr>
        <p:txBody>
          <a:bodyPr/>
          <a:lstStyle/>
          <a:p>
            <a:pPr defTabSz="457200">
              <a:lnSpc>
                <a:spcPct val="100000"/>
              </a:lnSpc>
              <a:spcAft>
                <a:spcPts val="800"/>
              </a:spcAft>
            </a:pPr>
            <a:r>
              <a:rPr lang="en-US" altLang="en-US" sz="2000" dirty="0"/>
              <a:t>Early detection of problems or defects reduces breakdowns and </a:t>
            </a:r>
            <a:r>
              <a:rPr lang="en-US" altLang="en-US" sz="2000" dirty="0" smtClean="0"/>
              <a:t>incidents.</a:t>
            </a:r>
            <a:endParaRPr lang="en-US" altLang="en-US" sz="2000" dirty="0"/>
          </a:p>
          <a:p>
            <a:pPr defTabSz="457200">
              <a:lnSpc>
                <a:spcPct val="100000"/>
              </a:lnSpc>
              <a:spcAft>
                <a:spcPts val="800"/>
              </a:spcAft>
            </a:pPr>
            <a:r>
              <a:rPr lang="en-US" altLang="en-US" sz="2000" dirty="0"/>
              <a:t>Legal requirement and part of written maintenance </a:t>
            </a:r>
            <a:r>
              <a:rPr lang="en-US" altLang="en-US" sz="2000" dirty="0" smtClean="0"/>
              <a:t>program.</a:t>
            </a:r>
            <a:endParaRPr lang="en-US" altLang="en-US" sz="2000" dirty="0"/>
          </a:p>
          <a:p>
            <a:pPr defTabSz="457200">
              <a:lnSpc>
                <a:spcPct val="100000"/>
              </a:lnSpc>
              <a:spcAft>
                <a:spcPts val="800"/>
              </a:spcAft>
            </a:pPr>
            <a:r>
              <a:rPr lang="en-US" altLang="en-US" sz="2000" dirty="0"/>
              <a:t>Will pass roadside inspections saving </a:t>
            </a:r>
            <a:r>
              <a:rPr lang="en-US" altLang="en-US" sz="2000" dirty="0" smtClean="0"/>
              <a:t>time/expense.</a:t>
            </a:r>
            <a:endParaRPr lang="en-US" altLang="en-US" sz="2000" dirty="0"/>
          </a:p>
          <a:p>
            <a:pPr defTabSz="457200">
              <a:lnSpc>
                <a:spcPct val="100000"/>
              </a:lnSpc>
              <a:spcAft>
                <a:spcPts val="800"/>
              </a:spcAft>
            </a:pPr>
            <a:r>
              <a:rPr lang="en-US" altLang="en-US" sz="2000" dirty="0"/>
              <a:t>Reports are the communication between drivers and maintenance </a:t>
            </a:r>
            <a:r>
              <a:rPr lang="en-US" altLang="en-US" sz="2000" dirty="0" smtClean="0"/>
              <a:t>department.</a:t>
            </a:r>
            <a:endParaRPr lang="en-US" altLang="en-US" sz="20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479" y="914400"/>
            <a:ext cx="3276137" cy="4914206"/>
          </a:xfrm>
          <a:prstGeom prst="roundRect">
            <a:avLst/>
          </a:prstGeom>
        </p:spPr>
      </p:pic>
    </p:spTree>
    <p:extLst>
      <p:ext uri="{BB962C8B-B14F-4D97-AF65-F5344CB8AC3E}">
        <p14:creationId xmlns:p14="http://schemas.microsoft.com/office/powerpoint/2010/main" val="1180783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and requirements </a:t>
            </a:r>
            <a:endParaRPr lang="en-CA"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164167104"/>
              </p:ext>
            </p:extLst>
          </p:nvPr>
        </p:nvGraphicFramePr>
        <p:xfrm>
          <a:off x="560439" y="1077144"/>
          <a:ext cx="10982632" cy="5334000"/>
        </p:xfrm>
        <a:graphic>
          <a:graphicData uri="http://schemas.openxmlformats.org/drawingml/2006/table">
            <a:tbl>
              <a:tblPr firstRow="1" bandRow="1">
                <a:tableStyleId>{5C22544A-7EE6-4342-B048-85BDC9FD1C3A}</a:tableStyleId>
              </a:tblPr>
              <a:tblGrid>
                <a:gridCol w="1946787">
                  <a:extLst>
                    <a:ext uri="{9D8B030D-6E8A-4147-A177-3AD203B41FA5}">
                      <a16:colId xmlns:a16="http://schemas.microsoft.com/office/drawing/2014/main" val="186799775"/>
                    </a:ext>
                  </a:extLst>
                </a:gridCol>
                <a:gridCol w="2349909">
                  <a:extLst>
                    <a:ext uri="{9D8B030D-6E8A-4147-A177-3AD203B41FA5}">
                      <a16:colId xmlns:a16="http://schemas.microsoft.com/office/drawing/2014/main" val="3618957309"/>
                    </a:ext>
                  </a:extLst>
                </a:gridCol>
                <a:gridCol w="2310581">
                  <a:extLst>
                    <a:ext uri="{9D8B030D-6E8A-4147-A177-3AD203B41FA5}">
                      <a16:colId xmlns:a16="http://schemas.microsoft.com/office/drawing/2014/main" val="1737312487"/>
                    </a:ext>
                  </a:extLst>
                </a:gridCol>
                <a:gridCol w="2281084">
                  <a:extLst>
                    <a:ext uri="{9D8B030D-6E8A-4147-A177-3AD203B41FA5}">
                      <a16:colId xmlns:a16="http://schemas.microsoft.com/office/drawing/2014/main" val="3456702252"/>
                    </a:ext>
                  </a:extLst>
                </a:gridCol>
                <a:gridCol w="2094271">
                  <a:extLst>
                    <a:ext uri="{9D8B030D-6E8A-4147-A177-3AD203B41FA5}">
                      <a16:colId xmlns:a16="http://schemas.microsoft.com/office/drawing/2014/main" val="4033690387"/>
                    </a:ext>
                  </a:extLst>
                </a:gridCol>
              </a:tblGrid>
              <a:tr h="370840">
                <a:tc>
                  <a:txBody>
                    <a:bodyPr/>
                    <a:lstStyle/>
                    <a:p>
                      <a:endParaRPr lang="en-CA" sz="1600" dirty="0"/>
                    </a:p>
                  </a:txBody>
                  <a:tcPr/>
                </a:tc>
                <a:tc>
                  <a:txBody>
                    <a:bodyPr/>
                    <a:lstStyle/>
                    <a:p>
                      <a:r>
                        <a:rPr lang="en-US" sz="1600" dirty="0" smtClean="0"/>
                        <a:t>NSC Standard 11 Maintenance </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NSC Standard 11 CVIP</a:t>
                      </a:r>
                      <a:endParaRPr lang="en-CA" sz="1600" dirty="0" smtClean="0"/>
                    </a:p>
                    <a:p>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NSC Standard 12 CVSA</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NSC Standard 13 Trip Inspections</a:t>
                      </a:r>
                      <a:endParaRPr lang="en-CA" sz="1600" dirty="0"/>
                    </a:p>
                  </a:txBody>
                  <a:tcPr/>
                </a:tc>
                <a:extLst>
                  <a:ext uri="{0D108BD9-81ED-4DB2-BD59-A6C34878D82A}">
                    <a16:rowId xmlns:a16="http://schemas.microsoft.com/office/drawing/2014/main" val="290246724"/>
                  </a:ext>
                </a:extLst>
              </a:tr>
              <a:tr h="370840">
                <a:tc>
                  <a:txBody>
                    <a:bodyPr/>
                    <a:lstStyle/>
                    <a:p>
                      <a:r>
                        <a:rPr lang="en-US" sz="1600" dirty="0" smtClean="0"/>
                        <a:t>Frequency</a:t>
                      </a:r>
                      <a:endParaRPr lang="en-CA" sz="1600" dirty="0"/>
                    </a:p>
                  </a:txBody>
                  <a:tcPr>
                    <a:solidFill>
                      <a:schemeClr val="accent1"/>
                    </a:solidFill>
                  </a:tcPr>
                </a:tc>
                <a:tc>
                  <a:txBody>
                    <a:bodyPr/>
                    <a:lstStyle/>
                    <a:p>
                      <a:r>
                        <a:rPr lang="en-US" sz="1600" dirty="0" smtClean="0"/>
                        <a:t>Regular (weekly, monthly, quarterly, semi-annually)</a:t>
                      </a:r>
                      <a:endParaRPr lang="en-CA" sz="1600" dirty="0"/>
                    </a:p>
                  </a:txBody>
                  <a:tcPr/>
                </a:tc>
                <a:tc>
                  <a:txBody>
                    <a:bodyPr/>
                    <a:lstStyle/>
                    <a:p>
                      <a:r>
                        <a:rPr lang="en-US" sz="1600" dirty="0" smtClean="0"/>
                        <a:t>Annual</a:t>
                      </a:r>
                      <a:endParaRPr lang="en-CA" sz="1600" dirty="0"/>
                    </a:p>
                  </a:txBody>
                  <a:tcPr/>
                </a:tc>
                <a:tc>
                  <a:txBody>
                    <a:bodyPr/>
                    <a:lstStyle/>
                    <a:p>
                      <a:r>
                        <a:rPr lang="en-US" sz="1600" dirty="0" smtClean="0"/>
                        <a:t>Random</a:t>
                      </a:r>
                      <a:endParaRPr lang="en-CA" sz="1600" dirty="0"/>
                    </a:p>
                  </a:txBody>
                  <a:tcPr/>
                </a:tc>
                <a:tc>
                  <a:txBody>
                    <a:bodyPr/>
                    <a:lstStyle/>
                    <a:p>
                      <a:r>
                        <a:rPr lang="en-US" sz="1600" dirty="0" smtClean="0"/>
                        <a:t>Daily</a:t>
                      </a:r>
                      <a:endParaRPr lang="en-CA" sz="1600" dirty="0"/>
                    </a:p>
                  </a:txBody>
                  <a:tcPr/>
                </a:tc>
                <a:extLst>
                  <a:ext uri="{0D108BD9-81ED-4DB2-BD59-A6C34878D82A}">
                    <a16:rowId xmlns:a16="http://schemas.microsoft.com/office/drawing/2014/main" val="1700653759"/>
                  </a:ext>
                </a:extLst>
              </a:tr>
              <a:tr h="370840">
                <a:tc>
                  <a:txBody>
                    <a:bodyPr/>
                    <a:lstStyle/>
                    <a:p>
                      <a:r>
                        <a:rPr lang="en-US" sz="1600" dirty="0" smtClean="0"/>
                        <a:t>Inspection conducted by</a:t>
                      </a:r>
                      <a:endParaRPr lang="en-CA" sz="1600" dirty="0"/>
                    </a:p>
                  </a:txBody>
                  <a:tcPr>
                    <a:solidFill>
                      <a:schemeClr val="accent1"/>
                    </a:solidFill>
                  </a:tcPr>
                </a:tc>
                <a:tc>
                  <a:txBody>
                    <a:bodyPr/>
                    <a:lstStyle/>
                    <a:p>
                      <a:r>
                        <a:rPr lang="en-US" sz="1600" dirty="0" smtClean="0"/>
                        <a:t>Motor carrier mechanic</a:t>
                      </a:r>
                      <a:endParaRPr lang="en-CA" sz="1600" dirty="0"/>
                    </a:p>
                  </a:txBody>
                  <a:tcPr/>
                </a:tc>
                <a:tc>
                  <a:txBody>
                    <a:bodyPr/>
                    <a:lstStyle/>
                    <a:p>
                      <a:r>
                        <a:rPr lang="en-US" sz="1600" dirty="0" smtClean="0"/>
                        <a:t>Government approved and certified mechanics</a:t>
                      </a:r>
                      <a:endParaRPr lang="en-CA" sz="1600" dirty="0"/>
                    </a:p>
                  </a:txBody>
                  <a:tcPr/>
                </a:tc>
                <a:tc>
                  <a:txBody>
                    <a:bodyPr/>
                    <a:lstStyle/>
                    <a:p>
                      <a:r>
                        <a:rPr lang="en-US" sz="1600" dirty="0" smtClean="0"/>
                        <a:t>Inspection and enforcement officers (government/police)</a:t>
                      </a:r>
                      <a:endParaRPr lang="en-CA" sz="1600" dirty="0"/>
                    </a:p>
                  </a:txBody>
                  <a:tcPr/>
                </a:tc>
                <a:tc>
                  <a:txBody>
                    <a:bodyPr/>
                    <a:lstStyle/>
                    <a:p>
                      <a:r>
                        <a:rPr lang="en-US" sz="1600" dirty="0" smtClean="0"/>
                        <a:t>Driver/carrier service technician</a:t>
                      </a:r>
                      <a:endParaRPr lang="en-CA" sz="1600" dirty="0"/>
                    </a:p>
                  </a:txBody>
                  <a:tcPr/>
                </a:tc>
                <a:extLst>
                  <a:ext uri="{0D108BD9-81ED-4DB2-BD59-A6C34878D82A}">
                    <a16:rowId xmlns:a16="http://schemas.microsoft.com/office/drawing/2014/main" val="563065131"/>
                  </a:ext>
                </a:extLst>
              </a:tr>
              <a:tr h="370840">
                <a:tc>
                  <a:txBody>
                    <a:bodyPr/>
                    <a:lstStyle/>
                    <a:p>
                      <a:r>
                        <a:rPr lang="en-US" sz="1600" dirty="0" smtClean="0"/>
                        <a:t># of vehicle systems and parts inspected</a:t>
                      </a:r>
                      <a:endParaRPr lang="en-CA" sz="1600" dirty="0"/>
                    </a:p>
                  </a:txBody>
                  <a:tcPr>
                    <a:solidFill>
                      <a:schemeClr val="accent1"/>
                    </a:solidFill>
                  </a:tcPr>
                </a:tc>
                <a:tc>
                  <a:txBody>
                    <a:bodyPr/>
                    <a:lstStyle/>
                    <a:p>
                      <a:r>
                        <a:rPr lang="en-US" sz="1600" dirty="0" smtClean="0"/>
                        <a:t>Variable – depends on system implemented by motor carrier and trip inspection reports provided by driver </a:t>
                      </a:r>
                      <a:endParaRPr lang="en-CA" sz="1600" dirty="0"/>
                    </a:p>
                  </a:txBody>
                  <a:tcPr/>
                </a:tc>
                <a:tc>
                  <a:txBody>
                    <a:bodyPr/>
                    <a:lstStyle/>
                    <a:p>
                      <a:r>
                        <a:rPr lang="en-US" sz="1600" dirty="0" smtClean="0"/>
                        <a:t>10 vehicle systems and 90 components with 1,100 inspection and rejection criteria</a:t>
                      </a:r>
                      <a:endParaRPr lang="en-CA" sz="1600" dirty="0"/>
                    </a:p>
                  </a:txBody>
                  <a:tcPr/>
                </a:tc>
                <a:tc>
                  <a:txBody>
                    <a:bodyPr/>
                    <a:lstStyle/>
                    <a:p>
                      <a:r>
                        <a:rPr lang="en-US" sz="1600" dirty="0" smtClean="0"/>
                        <a:t>12 critical vehicle safety systems and driver paperwork items </a:t>
                      </a:r>
                      <a:endParaRPr lang="en-CA" sz="1600" dirty="0"/>
                    </a:p>
                  </a:txBody>
                  <a:tcPr/>
                </a:tc>
                <a:tc>
                  <a:txBody>
                    <a:bodyPr/>
                    <a:lstStyle/>
                    <a:p>
                      <a:r>
                        <a:rPr lang="en-US" sz="1600" dirty="0" smtClean="0"/>
                        <a:t>23 critical vehicle safety systems</a:t>
                      </a:r>
                      <a:endParaRPr lang="en-CA" sz="1600" dirty="0"/>
                    </a:p>
                  </a:txBody>
                  <a:tcPr/>
                </a:tc>
                <a:extLst>
                  <a:ext uri="{0D108BD9-81ED-4DB2-BD59-A6C34878D82A}">
                    <a16:rowId xmlns:a16="http://schemas.microsoft.com/office/drawing/2014/main" val="1207196326"/>
                  </a:ext>
                </a:extLst>
              </a:tr>
              <a:tr h="370840">
                <a:tc>
                  <a:txBody>
                    <a:bodyPr/>
                    <a:lstStyle/>
                    <a:p>
                      <a:r>
                        <a:rPr lang="en-US" sz="1600" dirty="0" smtClean="0"/>
                        <a:t>Compliance verification</a:t>
                      </a:r>
                      <a:endParaRPr lang="en-CA" sz="1600" dirty="0"/>
                    </a:p>
                  </a:txBody>
                  <a:tcPr>
                    <a:solidFill>
                      <a:schemeClr val="accent1"/>
                    </a:solidFill>
                  </a:tcPr>
                </a:tc>
                <a:tc>
                  <a:txBody>
                    <a:bodyPr/>
                    <a:lstStyle/>
                    <a:p>
                      <a:r>
                        <a:rPr lang="en-US" sz="1600" dirty="0" smtClean="0"/>
                        <a:t>On-road and audit of motor carrier facility</a:t>
                      </a:r>
                      <a:endParaRPr lang="en-CA" sz="1600" dirty="0"/>
                    </a:p>
                  </a:txBody>
                  <a:tcPr/>
                </a:tc>
                <a:tc>
                  <a:txBody>
                    <a:bodyPr/>
                    <a:lstStyle/>
                    <a:p>
                      <a:r>
                        <a:rPr lang="en-US" sz="1600" dirty="0" smtClean="0"/>
                        <a:t>On-road and audit </a:t>
                      </a:r>
                      <a:endParaRPr lang="en-CA" sz="1600" dirty="0"/>
                    </a:p>
                  </a:txBody>
                  <a:tcPr/>
                </a:tc>
                <a:tc>
                  <a:txBody>
                    <a:bodyPr/>
                    <a:lstStyle/>
                    <a:p>
                      <a:r>
                        <a:rPr lang="en-US" sz="1600" dirty="0" smtClean="0"/>
                        <a:t>On-road (weigh scales or vehicle stop)</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On-road and audit </a:t>
                      </a:r>
                      <a:endParaRPr lang="en-CA" sz="1600" dirty="0" smtClean="0"/>
                    </a:p>
                    <a:p>
                      <a:endParaRPr lang="en-CA" sz="1600" dirty="0"/>
                    </a:p>
                  </a:txBody>
                  <a:tcPr/>
                </a:tc>
                <a:extLst>
                  <a:ext uri="{0D108BD9-81ED-4DB2-BD59-A6C34878D82A}">
                    <a16:rowId xmlns:a16="http://schemas.microsoft.com/office/drawing/2014/main" val="2804046691"/>
                  </a:ext>
                </a:extLst>
              </a:tr>
            </a:tbl>
          </a:graphicData>
        </a:graphic>
      </p:graphicFrame>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spTree>
    <p:extLst>
      <p:ext uri="{BB962C8B-B14F-4D97-AF65-F5344CB8AC3E}">
        <p14:creationId xmlns:p14="http://schemas.microsoft.com/office/powerpoint/2010/main" val="24697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standard</a:t>
            </a:r>
            <a:endParaRPr lang="en-CA" dirty="0"/>
          </a:p>
        </p:txBody>
      </p:sp>
      <p:sp>
        <p:nvSpPr>
          <p:cNvPr id="3" name="Content Placeholder 2"/>
          <p:cNvSpPr>
            <a:spLocks noGrp="1"/>
          </p:cNvSpPr>
          <p:nvPr>
            <p:ph sz="quarter" idx="11"/>
          </p:nvPr>
        </p:nvSpPr>
        <p:spPr/>
        <p:txBody>
          <a:bodyPr/>
          <a:lstStyle/>
          <a:p>
            <a:r>
              <a:rPr lang="en-US" sz="2000" dirty="0"/>
              <a:t>Carrier has the primary responsibility to ensure all vehicles under </a:t>
            </a:r>
            <a:r>
              <a:rPr lang="en-US" sz="2000" dirty="0" smtClean="0"/>
              <a:t>its </a:t>
            </a:r>
            <a:r>
              <a:rPr lang="en-US" sz="2000" dirty="0"/>
              <a:t>control are systematically inspected, maintained and repaired to B.C. requirements.</a:t>
            </a:r>
          </a:p>
          <a:p>
            <a:r>
              <a:rPr lang="en-US" sz="2000" dirty="0"/>
              <a:t>Frequency and what is checked will vary with carrier system and reports provided by the driver.</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7465" y="2719728"/>
            <a:ext cx="5451269" cy="3634179"/>
          </a:xfrm>
          <a:prstGeom prst="roundRect">
            <a:avLst/>
          </a:prstGeom>
        </p:spPr>
      </p:pic>
    </p:spTree>
    <p:extLst>
      <p:ext uri="{BB962C8B-B14F-4D97-AF65-F5344CB8AC3E}">
        <p14:creationId xmlns:p14="http://schemas.microsoft.com/office/powerpoint/2010/main" val="4157410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CVIP annual inspection </a:t>
            </a:r>
            <a:endParaRPr lang="en-CA" dirty="0"/>
          </a:p>
        </p:txBody>
      </p:sp>
      <p:sp>
        <p:nvSpPr>
          <p:cNvPr id="3" name="Content Placeholder 2"/>
          <p:cNvSpPr>
            <a:spLocks noGrp="1"/>
          </p:cNvSpPr>
          <p:nvPr>
            <p:ph sz="quarter" idx="11"/>
          </p:nvPr>
        </p:nvSpPr>
        <p:spPr>
          <a:xfrm>
            <a:off x="838201" y="1254369"/>
            <a:ext cx="5995218" cy="4759569"/>
          </a:xfrm>
        </p:spPr>
        <p:txBody>
          <a:bodyPr/>
          <a:lstStyle/>
          <a:p>
            <a:r>
              <a:rPr lang="en-US" sz="2000" dirty="0"/>
              <a:t>All commercial vehicles to be inspected at least once a year.</a:t>
            </a:r>
          </a:p>
          <a:p>
            <a:r>
              <a:rPr lang="en-CA" sz="2000" dirty="0"/>
              <a:t>B.C. </a:t>
            </a:r>
            <a:r>
              <a:rPr lang="en-CA" sz="2000" dirty="0" smtClean="0"/>
              <a:t>regulations are </a:t>
            </a:r>
            <a:r>
              <a:rPr lang="en-CA" sz="2000" dirty="0"/>
              <a:t>more stringent - requires inspection every </a:t>
            </a:r>
            <a:r>
              <a:rPr lang="en-CA" sz="2000" b="1" dirty="0"/>
              <a:t>six months</a:t>
            </a:r>
            <a:r>
              <a:rPr lang="en-CA" sz="2000" dirty="0"/>
              <a:t> unless the inspection is carried out under an approved </a:t>
            </a:r>
            <a:r>
              <a:rPr lang="en-CA" sz="2000" b="1" dirty="0"/>
              <a:t>Preventative Maintenance Plan (PMP)</a:t>
            </a:r>
            <a:r>
              <a:rPr lang="en-CA" sz="2000" dirty="0"/>
              <a:t> in which case the annually inspection requirement applies.</a:t>
            </a:r>
          </a:p>
          <a:p>
            <a:pPr lvl="0"/>
            <a:r>
              <a:rPr lang="en-CA" sz="2000" dirty="0"/>
              <a:t>Must be conducted by an authorized inspector in a government certified inspection facility.</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893" y="1185654"/>
            <a:ext cx="3278510" cy="4917765"/>
          </a:xfrm>
          <a:prstGeom prst="roundRect">
            <a:avLst/>
          </a:prstGeom>
        </p:spPr>
      </p:pic>
    </p:spTree>
    <p:extLst>
      <p:ext uri="{BB962C8B-B14F-4D97-AF65-F5344CB8AC3E}">
        <p14:creationId xmlns:p14="http://schemas.microsoft.com/office/powerpoint/2010/main" val="255863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CVSA/CVSE inspections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767" y="1214133"/>
            <a:ext cx="6192665" cy="4644498"/>
          </a:xfrm>
          <a:prstGeom prst="roundRect">
            <a:avLst/>
          </a:prstGeom>
        </p:spPr>
      </p:pic>
    </p:spTree>
    <p:extLst>
      <p:ext uri="{BB962C8B-B14F-4D97-AF65-F5344CB8AC3E}">
        <p14:creationId xmlns:p14="http://schemas.microsoft.com/office/powerpoint/2010/main" val="2811626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daily responsibilities </a:t>
            </a:r>
            <a:endParaRPr lang="en-CA" dirty="0"/>
          </a:p>
        </p:txBody>
      </p:sp>
      <p:sp>
        <p:nvSpPr>
          <p:cNvPr id="3" name="Content Placeholder 2"/>
          <p:cNvSpPr>
            <a:spLocks noGrp="1"/>
          </p:cNvSpPr>
          <p:nvPr>
            <p:ph sz="quarter" idx="11"/>
          </p:nvPr>
        </p:nvSpPr>
        <p:spPr/>
        <p:txBody>
          <a:bodyPr/>
          <a:lstStyle/>
          <a:p>
            <a:r>
              <a:rPr lang="en-US" sz="2000" dirty="0"/>
              <a:t>Before and after each trip, the driver, or a person specified by the carrier, must ensure that the vehicle is in a safe operating condition. </a:t>
            </a:r>
          </a:p>
          <a:p>
            <a:r>
              <a:rPr lang="en-US" sz="2000" dirty="0"/>
              <a:t>Inspection is performed daily before the first trip of the day</a:t>
            </a:r>
            <a:r>
              <a:rPr lang="en-US" sz="2000" dirty="0" smtClean="0"/>
              <a:t>.</a:t>
            </a:r>
          </a:p>
          <a:p>
            <a:r>
              <a:rPr lang="en-US" sz="2000" dirty="0" smtClean="0"/>
              <a:t>If </a:t>
            </a:r>
            <a:r>
              <a:rPr lang="en-US" sz="2000" dirty="0"/>
              <a:t>the trip lasts more than one day, the inspection is carried out on the second and every subsequent day of the trip no later than the first rest stop of the day</a:t>
            </a:r>
            <a:r>
              <a:rPr lang="en-US" sz="2000" dirty="0" smtClean="0"/>
              <a:t>. </a:t>
            </a:r>
          </a:p>
          <a:p>
            <a:r>
              <a:rPr lang="en-US" sz="2000" dirty="0" smtClean="0"/>
              <a:t>A </a:t>
            </a:r>
            <a:r>
              <a:rPr lang="en-US" sz="2000" dirty="0"/>
              <a:t>copy of the trip inspection is carried in the vehicle for the day in which it was done.</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spTree>
    <p:extLst>
      <p:ext uri="{BB962C8B-B14F-4D97-AF65-F5344CB8AC3E}">
        <p14:creationId xmlns:p14="http://schemas.microsoft.com/office/powerpoint/2010/main" val="861863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inspection report </a:t>
            </a:r>
            <a:endParaRPr lang="en-CA" dirty="0"/>
          </a:p>
        </p:txBody>
      </p:sp>
      <p:sp>
        <p:nvSpPr>
          <p:cNvPr id="3" name="Content Placeholder 2"/>
          <p:cNvSpPr>
            <a:spLocks noGrp="1"/>
          </p:cNvSpPr>
          <p:nvPr>
            <p:ph sz="quarter" idx="11"/>
          </p:nvPr>
        </p:nvSpPr>
        <p:spPr/>
        <p:txBody>
          <a:bodyPr/>
          <a:lstStyle/>
          <a:p>
            <a:r>
              <a:rPr lang="en-US" sz="2000" dirty="0" err="1"/>
              <a:t>Licence</a:t>
            </a:r>
            <a:r>
              <a:rPr lang="en-US" sz="2000" dirty="0"/>
              <a:t> plate or unit </a:t>
            </a:r>
            <a:r>
              <a:rPr lang="en-US" sz="2000" dirty="0" smtClean="0"/>
              <a:t>number.</a:t>
            </a:r>
            <a:endParaRPr lang="en-US" sz="2000" dirty="0"/>
          </a:p>
          <a:p>
            <a:r>
              <a:rPr lang="en-US" sz="2000" dirty="0"/>
              <a:t>Name of the motor </a:t>
            </a:r>
            <a:r>
              <a:rPr lang="en-US" sz="2000" dirty="0" smtClean="0"/>
              <a:t>carrier.</a:t>
            </a:r>
            <a:endParaRPr lang="en-US" sz="2000" dirty="0"/>
          </a:p>
          <a:p>
            <a:r>
              <a:rPr lang="en-US" sz="2000" dirty="0"/>
              <a:t>Date and time that the inspection was </a:t>
            </a:r>
            <a:r>
              <a:rPr lang="en-US" sz="2000" dirty="0" smtClean="0"/>
              <a:t>completed.</a:t>
            </a:r>
            <a:endParaRPr lang="en-US" sz="2000" dirty="0"/>
          </a:p>
          <a:p>
            <a:r>
              <a:rPr lang="en-US" sz="2000" dirty="0"/>
              <a:t>A declaration that the vehicle identified on the report has been inspected as </a:t>
            </a:r>
            <a:r>
              <a:rPr lang="en-US" sz="2000" dirty="0" smtClean="0"/>
              <a:t>required.</a:t>
            </a:r>
            <a:endParaRPr lang="en-US" sz="2000" dirty="0"/>
          </a:p>
          <a:p>
            <a:r>
              <a:rPr lang="en-US" sz="2000" dirty="0"/>
              <a:t>Minor, major or no </a:t>
            </a:r>
            <a:r>
              <a:rPr lang="en-US" sz="2000" dirty="0" smtClean="0"/>
              <a:t>defects.</a:t>
            </a:r>
            <a:endParaRPr lang="en-US" sz="2000" dirty="0"/>
          </a:p>
          <a:p>
            <a:r>
              <a:rPr lang="en-US" sz="2000" dirty="0"/>
              <a:t>Name and signature of the person who conducted the </a:t>
            </a:r>
            <a:r>
              <a:rPr lang="en-US" sz="2000" dirty="0" smtClean="0"/>
              <a:t>inspection.</a:t>
            </a:r>
            <a:endParaRPr lang="en-US" sz="2000" dirty="0"/>
          </a:p>
          <a:p>
            <a:r>
              <a:rPr lang="en-US" sz="2000" dirty="0"/>
              <a:t>Name and signature of the driver if other than the person who conducted the </a:t>
            </a:r>
            <a:r>
              <a:rPr lang="en-US" sz="2000" dirty="0" smtClean="0"/>
              <a:t>inspection.</a:t>
            </a:r>
            <a:endParaRPr lang="en-US" sz="2000" dirty="0"/>
          </a:p>
          <a:p>
            <a:r>
              <a:rPr lang="en-US" sz="2000" dirty="0"/>
              <a:t>Odometer </a:t>
            </a:r>
            <a:r>
              <a:rPr lang="en-US" sz="2000" dirty="0" smtClean="0"/>
              <a:t>reading.</a:t>
            </a:r>
            <a:endParaRPr lang="en-US" sz="20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spTree>
    <p:extLst>
      <p:ext uri="{BB962C8B-B14F-4D97-AF65-F5344CB8AC3E}">
        <p14:creationId xmlns:p14="http://schemas.microsoft.com/office/powerpoint/2010/main" val="114796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1850</Words>
  <Application>Microsoft Office PowerPoint</Application>
  <PresentationFormat>Widescreen</PresentationFormat>
  <Paragraphs>212</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BC Sans</vt:lpstr>
      <vt:lpstr>Calibri</vt:lpstr>
      <vt:lpstr>Courier New</vt:lpstr>
      <vt:lpstr>Times New Roman</vt:lpstr>
      <vt:lpstr>Verdana</vt:lpstr>
      <vt:lpstr>Wingdings</vt:lpstr>
      <vt:lpstr>Drive Smart Theme</vt:lpstr>
      <vt:lpstr>MELT Class 1 Driver Training   Vehicle Inspection and Maintenance  </vt:lpstr>
      <vt:lpstr>Unit overview </vt:lpstr>
      <vt:lpstr>Why conduct vehicle inspections? </vt:lpstr>
      <vt:lpstr>Regulations and requirements </vt:lpstr>
      <vt:lpstr>Maintenance standard</vt:lpstr>
      <vt:lpstr>CVIP annual inspection </vt:lpstr>
      <vt:lpstr>CVSA/CVSE inspections </vt:lpstr>
      <vt:lpstr>Driver’s daily responsibilities </vt:lpstr>
      <vt:lpstr>Vehicle inspection report </vt:lpstr>
      <vt:lpstr>Vehicle inspection stations </vt:lpstr>
      <vt:lpstr>Vehicle inspection stations continued</vt:lpstr>
      <vt:lpstr>Vehicle defects </vt:lpstr>
      <vt:lpstr>Inspection procedures </vt:lpstr>
      <vt:lpstr>Inspection procedure – video </vt:lpstr>
      <vt:lpstr>Enroute inspection checks </vt:lpstr>
      <vt:lpstr>Pre-hill inspection checks </vt:lpstr>
      <vt:lpstr>Post-trip inspection checks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2019-10-10T15:37:26Z</dcterms:created>
  <dcterms:modified xsi:type="dcterms:W3CDTF">2023-03-08T20:29:44Z</dcterms:modified>
</cp:coreProperties>
</file>