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71" r:id="rId1"/>
  </p:sldMasterIdLst>
  <p:notesMasterIdLst>
    <p:notesMasterId r:id="rId8"/>
  </p:notesMasterIdLst>
  <p:handoutMasterIdLst>
    <p:handoutMasterId r:id="rId9"/>
  </p:handoutMasterIdLst>
  <p:sldIdLst>
    <p:sldId id="554" r:id="rId2"/>
    <p:sldId id="561" r:id="rId3"/>
    <p:sldId id="608" r:id="rId4"/>
    <p:sldId id="609" r:id="rId5"/>
    <p:sldId id="610" r:id="rId6"/>
    <p:sldId id="611" r:id="rId7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8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A01"/>
    <a:srgbClr val="C55A11"/>
    <a:srgbClr val="2D97E5"/>
    <a:srgbClr val="63BB46"/>
    <a:srgbClr val="5FB743"/>
    <a:srgbClr val="417E2E"/>
    <a:srgbClr val="FDD106"/>
    <a:srgbClr val="2591CB"/>
    <a:srgbClr val="AFBE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49084" autoAdjust="0"/>
  </p:normalViewPr>
  <p:slideViewPr>
    <p:cSldViewPr snapToGrid="0">
      <p:cViewPr varScale="1">
        <p:scale>
          <a:sx n="33" d="100"/>
          <a:sy n="33" d="100"/>
        </p:scale>
        <p:origin x="1756" y="44"/>
      </p:cViewPr>
      <p:guideLst/>
    </p:cSldViewPr>
  </p:slideViewPr>
  <p:outlineViewPr>
    <p:cViewPr>
      <p:scale>
        <a:sx n="33" d="100"/>
        <a:sy n="33" d="100"/>
      </p:scale>
      <p:origin x="0" y="-419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9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3F56EA-8ECC-4024-A8D1-127F015483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AAB079-B003-47C9-918A-7315967736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5FC21-C888-4100-9733-9B472F218229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E81674-B423-4A62-8B66-FDA2A4DC62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A77F04-C7D9-4948-9CAB-DCC9EF500F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43A11-90A3-42E7-8CF6-431A2107D1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84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A6671-F96F-4532-B4EE-20AEA24545AD}" type="datetimeFigureOut">
              <a:rPr lang="en-CA" smtClean="0"/>
              <a:t>2021-05-26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1154113"/>
            <a:ext cx="55372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AB52B-0897-46EF-ACB7-C2A1E9716B33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4430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916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cases tire chains are required for your vehicle to operate. In fact, you can be fined for not having them. The B.C. Ministry of Transportation will have signs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posted.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vehicle over 11,794 kg found crossing that point without proper tires is subject to a fine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marR="0" lvl="0" indent="-171450" algn="l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website: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Drivers must obey winter tire and chain signs throughout the province from </a:t>
            </a:r>
            <a:r>
              <a:rPr lang="en-GB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October 1 to April 30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For select highways not located through mountain passes and/or high snowfall areas, tire and chain requirements end March 31. </a:t>
            </a:r>
            <a:endParaRPr lang="en-CA" dirty="0" smtClean="0"/>
          </a:p>
          <a:p>
            <a:pPr defTabSz="924916"/>
            <a:endParaRPr lang="en-US" dirty="0" smtClean="0">
              <a:solidFill>
                <a:srgbClr val="002060"/>
              </a:solidFill>
            </a:endParaRPr>
          </a:p>
          <a:p>
            <a:pPr defTabSz="924916"/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7396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Depending on the LGVW, vehicle type, and configuration of commercial vehicle, the requirements vary for type, number, and placement of chains or acceptable traction devices.  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students refer to this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chart in the student guide.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CA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5262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Instructor notes: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2450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Instructor notes: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87797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notes: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6862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notes: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AB52B-0897-46EF-ACB7-C2A1E9716B33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41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BC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35674"/>
            <a:ext cx="2049340" cy="365125"/>
          </a:xfrm>
          <a:prstGeom prst="rect">
            <a:avLst/>
          </a:prstGeom>
        </p:spPr>
        <p:txBody>
          <a:bodyPr wrap="none" lIns="0" tIns="0" rIns="0" bIns="0" anchor="b" anchorCtr="0"/>
          <a:lstStyle>
            <a:lvl1pPr>
              <a:defRPr sz="2000">
                <a:solidFill>
                  <a:schemeClr val="tx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0" y="6036308"/>
            <a:ext cx="1905000" cy="364491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1733939"/>
            <a:ext cx="10363200" cy="3733800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00000"/>
              </a:lnSpc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461963" indent="-233363">
              <a:lnSpc>
                <a:spcPct val="100000"/>
              </a:lnSpc>
              <a:buClr>
                <a:srgbClr val="F57A01"/>
              </a:buClr>
              <a:buFont typeface="Courier New" panose="02070309020205020404" pitchFamily="49" charset="0"/>
              <a:buChar char="o"/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 marL="685800" indent="-171450">
              <a:lnSpc>
                <a:spcPct val="100000"/>
              </a:lnSpc>
              <a:buClr>
                <a:srgbClr val="F57A01"/>
              </a:buClr>
              <a:buFont typeface="Courier New" panose="02070309020205020404" pitchFamily="49" charset="0"/>
              <a:buChar char="o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914400" indent="-228600">
              <a:lnSpc>
                <a:spcPct val="100000"/>
              </a:lnSpc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4pPr>
            <a:lvl5pPr marL="1143000" indent="-228600">
              <a:lnSpc>
                <a:spcPct val="100000"/>
              </a:lnSpc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Click to edit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dirty="0" smtClean="0"/>
              <a:t>Click to add a comparison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3661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artArt Placeholder 4"/>
          <p:cNvSpPr>
            <a:spLocks noGrp="1"/>
          </p:cNvSpPr>
          <p:nvPr>
            <p:ph type="dgm" sz="quarter" idx="13" hasCustomPrompt="1"/>
          </p:nvPr>
        </p:nvSpPr>
        <p:spPr>
          <a:xfrm>
            <a:off x="381000" y="1143000"/>
            <a:ext cx="11430000" cy="5257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icon below to add SmartArt graphic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smart art graphic title</a:t>
            </a:r>
            <a:endParaRPr lang="en-CA" dirty="0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30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38201" y="0"/>
            <a:ext cx="10515599" cy="53930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DE0"/>
              </a:buClr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To change box color, right click box, choose “Fill” and pick the color .</a:t>
            </a:r>
            <a:r>
              <a:rPr lang="en-CA" dirty="0" smtClean="0"/>
              <a:t> </a:t>
            </a:r>
            <a:r>
              <a:rPr lang="en-US" dirty="0" smtClean="0"/>
              <a:t>If you like to add a picture, click icon below. Go to “cover images” folder and Double-click to select an image. 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066800" y="3398410"/>
            <a:ext cx="10515600" cy="4154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add a section title</a:t>
            </a:r>
            <a:endParaRPr lang="en-CA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0" y="4087201"/>
            <a:ext cx="10515600" cy="3323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section subtitle (optional)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2695" y="6232358"/>
            <a:ext cx="457200" cy="457200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24600"/>
            <a:ext cx="1981200" cy="381000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173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 txBox="1">
            <a:spLocks/>
          </p:cNvSpPr>
          <p:nvPr/>
        </p:nvSpPr>
        <p:spPr>
          <a:xfrm>
            <a:off x="407353" y="1371600"/>
            <a:ext cx="6246650" cy="4605339"/>
          </a:xfrm>
          <a:prstGeom prst="rect">
            <a:avLst/>
          </a:prstGeom>
        </p:spPr>
        <p:txBody>
          <a:bodyPr lIns="0" tIns="0" rIns="0" bIns="0"/>
          <a:lstStyle>
            <a:lvl1pPr marL="514350" indent="-5143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9DE0"/>
              </a:buClr>
              <a:buFont typeface="+mj-lt"/>
              <a:buAutoNum type="arabicPeriod"/>
              <a:tabLst/>
              <a:defRPr sz="2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7388" indent="-17303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777777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4075" indent="-1666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974725" indent="-1206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089025" indent="-1143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/>
            <a:r>
              <a:rPr lang="en-US" sz="2400" dirty="0" smtClean="0"/>
              <a:t>Make sure you’re on </a:t>
            </a:r>
            <a:r>
              <a:rPr lang="en-US" sz="2400" dirty="0" smtClean="0">
                <a:solidFill>
                  <a:srgbClr val="D24929"/>
                </a:solidFill>
              </a:rPr>
              <a:t>HOME</a:t>
            </a:r>
            <a:r>
              <a:rPr lang="en-US" sz="2400" dirty="0" smtClean="0"/>
              <a:t> tab.</a:t>
            </a:r>
          </a:p>
          <a:p>
            <a:pPr marL="400050" indent="-400050"/>
            <a:r>
              <a:rPr lang="en-US" sz="2400" dirty="0" smtClean="0"/>
              <a:t>Click </a:t>
            </a:r>
            <a:r>
              <a:rPr lang="en-US" sz="2400" b="1" dirty="0" smtClean="0"/>
              <a:t>New Slide</a:t>
            </a:r>
            <a:r>
              <a:rPr lang="en-US" sz="2400" dirty="0" smtClean="0"/>
              <a:t> (Ctrl+M). </a:t>
            </a:r>
          </a:p>
          <a:p>
            <a:pPr marL="400050" indent="-400050"/>
            <a:r>
              <a:rPr lang="en-US" sz="2400" dirty="0" smtClean="0"/>
              <a:t>To change layout, click </a:t>
            </a:r>
            <a:r>
              <a:rPr lang="en-US" sz="2400" b="1" dirty="0" smtClean="0"/>
              <a:t>Layout</a:t>
            </a:r>
            <a:r>
              <a:rPr lang="en-US" sz="2400" dirty="0" smtClean="0"/>
              <a:t>. (Or right-mouse click to choose a layout.)</a:t>
            </a:r>
          </a:p>
          <a:p>
            <a:pPr marL="400050" indent="-400050"/>
            <a:r>
              <a:rPr lang="en-US" sz="2400" dirty="0" smtClean="0"/>
              <a:t>Follow instructions on layout slide.</a:t>
            </a:r>
          </a:p>
          <a:p>
            <a:pPr marL="0" indent="0">
              <a:buFont typeface="+mj-lt"/>
              <a:buNone/>
            </a:pPr>
            <a:endParaRPr lang="en-US" sz="2400" dirty="0" smtClean="0"/>
          </a:p>
          <a:p>
            <a:pPr marL="0" indent="0">
              <a:buFont typeface="+mj-lt"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TIPS</a:t>
            </a:r>
            <a:endParaRPr lang="en-US" sz="2400" dirty="0">
              <a:solidFill>
                <a:schemeClr val="accent2"/>
              </a:solidFill>
            </a:endParaRPr>
          </a:p>
          <a:p>
            <a:pPr marL="225425" indent="-219075">
              <a:buFont typeface="Arial" panose="020B0604020202020204" pitchFamily="34" charset="0"/>
              <a:buChar char="•"/>
            </a:pPr>
            <a:r>
              <a:rPr lang="en-US" sz="2400" dirty="0" smtClean="0"/>
              <a:t>Print these widescreen slides on legal.</a:t>
            </a:r>
          </a:p>
          <a:p>
            <a:pPr marL="225425" marR="0" indent="-2190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DE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 smtClean="0"/>
              <a:t>Check out the </a:t>
            </a:r>
            <a:r>
              <a:rPr lang="en-US" sz="2400" dirty="0" smtClean="0">
                <a:solidFill>
                  <a:schemeClr val="accent2"/>
                </a:solidFill>
              </a:rPr>
              <a:t>shapes </a:t>
            </a:r>
            <a:r>
              <a:rPr lang="en-US" sz="2400" dirty="0" smtClean="0">
                <a:solidFill>
                  <a:schemeClr val="tx1"/>
                </a:solidFill>
              </a:rPr>
              <a:t>and</a:t>
            </a:r>
            <a:r>
              <a:rPr lang="en-US" sz="2400" baseline="0" dirty="0" smtClean="0">
                <a:solidFill>
                  <a:schemeClr val="accent2"/>
                </a:solidFill>
              </a:rPr>
              <a:t> icon</a:t>
            </a:r>
            <a:r>
              <a:rPr lang="en-US" sz="2400" dirty="0" smtClean="0">
                <a:solidFill>
                  <a:schemeClr val="accent2"/>
                </a:solidFill>
              </a:rPr>
              <a:t> toolbox </a:t>
            </a:r>
            <a:r>
              <a:rPr lang="en-US" sz="2400" dirty="0" smtClean="0"/>
              <a:t>slides!</a:t>
            </a:r>
          </a:p>
          <a:p>
            <a:pPr marL="225425" indent="-219075">
              <a:buFont typeface="Arial" panose="020B0604020202020204" pitchFamily="34" charset="0"/>
              <a:buChar char="•"/>
            </a:pPr>
            <a:r>
              <a:rPr lang="en-US" sz="2400" dirty="0" smtClean="0"/>
              <a:t>Delete this slide before presenting.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010400" y="1371600"/>
            <a:ext cx="4460479" cy="4158139"/>
            <a:chOff x="6893322" y="1696164"/>
            <a:chExt cx="4460479" cy="415813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9000" y="2865834"/>
              <a:ext cx="4114801" cy="2286000"/>
            </a:xfrm>
            <a:prstGeom prst="rect">
              <a:avLst/>
            </a:prstGeom>
          </p:spPr>
        </p:pic>
        <p:sp>
          <p:nvSpPr>
            <p:cNvPr id="9" name="Oval Callout 8"/>
            <p:cNvSpPr/>
            <p:nvPr/>
          </p:nvSpPr>
          <p:spPr>
            <a:xfrm>
              <a:off x="6893322" y="1909920"/>
              <a:ext cx="1007321" cy="914400"/>
            </a:xfrm>
            <a:prstGeom prst="wedgeEllipseCallout">
              <a:avLst>
                <a:gd name="adj1" fmla="val 27105"/>
                <a:gd name="adj2" fmla="val 63623"/>
              </a:avLst>
            </a:prstGeom>
            <a:solidFill>
              <a:srgbClr val="00ACEC">
                <a:alpha val="50000"/>
              </a:srgb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5400" dirty="0" smtClean="0"/>
                <a:t>1</a:t>
              </a:r>
              <a:endParaRPr lang="en-CA" sz="5400" dirty="0"/>
            </a:p>
          </p:txBody>
        </p:sp>
        <p:sp>
          <p:nvSpPr>
            <p:cNvPr id="10" name="Oval Callout 9"/>
            <p:cNvSpPr/>
            <p:nvPr/>
          </p:nvSpPr>
          <p:spPr>
            <a:xfrm>
              <a:off x="10346480" y="2449115"/>
              <a:ext cx="1007321" cy="914400"/>
            </a:xfrm>
            <a:prstGeom prst="wedgeEllipseCallout">
              <a:avLst/>
            </a:prstGeom>
            <a:solidFill>
              <a:srgbClr val="00ACEC">
                <a:alpha val="50000"/>
              </a:srgb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5400" dirty="0" smtClean="0"/>
                <a:t>3</a:t>
              </a:r>
              <a:endParaRPr lang="en-CA" sz="5400" dirty="0"/>
            </a:p>
          </p:txBody>
        </p:sp>
        <p:sp>
          <p:nvSpPr>
            <p:cNvPr id="11" name="Oval Callout 10"/>
            <p:cNvSpPr/>
            <p:nvPr/>
          </p:nvSpPr>
          <p:spPr>
            <a:xfrm>
              <a:off x="8792739" y="4939903"/>
              <a:ext cx="1007321" cy="914400"/>
            </a:xfrm>
            <a:prstGeom prst="wedgeEllipseCallout">
              <a:avLst>
                <a:gd name="adj1" fmla="val 22005"/>
                <a:gd name="adj2" fmla="val -68961"/>
              </a:avLst>
            </a:prstGeom>
            <a:solidFill>
              <a:srgbClr val="00ACEC">
                <a:alpha val="50000"/>
              </a:srgb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5400" dirty="0" smtClean="0"/>
                <a:t>2</a:t>
              </a:r>
              <a:endParaRPr lang="en-CA" sz="5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07743" y="1696164"/>
              <a:ext cx="2057400" cy="8617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accent1"/>
                  </a:solidFill>
                </a:rPr>
                <a:t>How to</a:t>
              </a:r>
              <a:br>
                <a:rPr lang="en-US" sz="2800" dirty="0" smtClean="0">
                  <a:solidFill>
                    <a:schemeClr val="accent1"/>
                  </a:solidFill>
                </a:rPr>
              </a:br>
              <a:r>
                <a:rPr lang="en-US" sz="2800" dirty="0" smtClean="0">
                  <a:solidFill>
                    <a:schemeClr val="accent1"/>
                  </a:solidFill>
                </a:rPr>
                <a:t>add a slide</a:t>
              </a:r>
              <a:endParaRPr lang="en-CA" sz="28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07353" y="457200"/>
            <a:ext cx="1071784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How to get started</a:t>
            </a:r>
            <a:endParaRPr lang="en-C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012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12800" y="4343400"/>
            <a:ext cx="10363200" cy="685800"/>
          </a:xfrm>
        </p:spPr>
        <p:txBody>
          <a:bodyPr tIns="0">
            <a:normAutofit/>
          </a:bodyPr>
          <a:lstStyle>
            <a:lvl1pPr algn="l">
              <a:defRPr sz="3000" baseline="0">
                <a:latin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presentation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12800" y="5029200"/>
            <a:ext cx="10363200" cy="381000"/>
          </a:xfrm>
          <a:prstGeom prst="rect">
            <a:avLst/>
          </a:prstGeom>
        </p:spPr>
        <p:txBody>
          <a:bodyPr tIns="0"/>
          <a:lstStyle>
            <a:lvl1pPr>
              <a:defRPr sz="1800"/>
            </a:lvl1pPr>
          </a:lstStyle>
          <a:p>
            <a:pPr lvl="0"/>
            <a:r>
              <a:rPr lang="en-US" dirty="0" smtClean="0"/>
              <a:t>Click to edit presentation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6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713" y="378442"/>
            <a:ext cx="9336743" cy="787121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02B0EA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8713" y="1668321"/>
            <a:ext cx="7356860" cy="391034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600" baseline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200" baseline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2pPr>
            <a:lvl3pPr>
              <a:defRPr>
                <a:latin typeface="Verdana"/>
                <a:cs typeface="Verdana"/>
              </a:defRPr>
            </a:lvl3pPr>
            <a:lvl4pPr>
              <a:defRPr>
                <a:latin typeface="Verdana"/>
                <a:cs typeface="Verdana"/>
              </a:defRPr>
            </a:lvl4pPr>
            <a:lvl5pPr>
              <a:defRPr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91234" y="6538912"/>
            <a:ext cx="800767" cy="31908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214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407D-7CF8-4730-976F-FC5C7C7E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367F2-71DC-47EF-A853-3914CFF05A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E7705F-BE7D-4EA8-99E9-F5B76A2426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1" y="1254369"/>
            <a:ext cx="10515600" cy="4759569"/>
          </a:xfrm>
          <a:prstGeom prst="rect">
            <a:avLst/>
          </a:prstGeom>
        </p:spPr>
        <p:txBody>
          <a:bodyPr/>
          <a:lstStyle>
            <a:lvl1pPr>
              <a:buClr>
                <a:srgbClr val="F57A01"/>
              </a:buClr>
              <a:defRPr sz="2700" baseline="0">
                <a:latin typeface="Verdana" panose="020B0604030504040204" pitchFamily="34" charset="0"/>
              </a:defRPr>
            </a:lvl1pPr>
            <a:lvl2pPr>
              <a:defRPr sz="2600" baseline="0">
                <a:latin typeface="Verdana" panose="020B0604030504040204" pitchFamily="34" charset="0"/>
              </a:defRPr>
            </a:lvl2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4163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407D-7CF8-4730-976F-FC5C7C7E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 baseline="0">
                <a:latin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367F2-71DC-47EF-A853-3914CFF05A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E7705F-BE7D-4EA8-99E9-F5B76A2426A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1" y="1254369"/>
            <a:ext cx="10515600" cy="4759569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461963" indent="-233363">
              <a:buClr>
                <a:srgbClr val="F57A01"/>
              </a:buClr>
              <a:buFont typeface="Courier New" panose="02070309020205020404" pitchFamily="49" charset="0"/>
              <a:buChar char="o"/>
              <a:defRPr sz="2500" baseline="0">
                <a:solidFill>
                  <a:srgbClr val="404040"/>
                </a:solidFill>
                <a:latin typeface="Verdana" panose="020B0604030504040204" pitchFamily="34" charset="0"/>
              </a:defRPr>
            </a:lvl2pPr>
            <a:lvl3pPr marL="685800" indent="-171450">
              <a:buClr>
                <a:srgbClr val="F57A01"/>
              </a:buClr>
              <a:buFont typeface="Wingdings" panose="05000000000000000000" pitchFamily="2" charset="2"/>
              <a:buChar char="§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914400" indent="-228600"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4pPr>
            <a:lvl5pPr marL="1143000" indent="-228600"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96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355997"/>
            <a:ext cx="1074420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50000"/>
                  </a:schemeClr>
                </a:solidFill>
              </a:rPr>
              <a:t>Agenda</a:t>
            </a:r>
            <a:endParaRPr lang="en-CA"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600200"/>
            <a:ext cx="11430000" cy="1641475"/>
          </a:xfrm>
          <a:prstGeom prst="rect">
            <a:avLst/>
          </a:prstGeom>
        </p:spPr>
        <p:txBody>
          <a:bodyPr lIns="0" tIns="0" rIns="0" bIns="0"/>
          <a:lstStyle>
            <a:lvl1pPr marL="514350" indent="-514350">
              <a:lnSpc>
                <a:spcPct val="150000"/>
              </a:lnSpc>
              <a:buClr>
                <a:srgbClr val="F57A01"/>
              </a:buClr>
              <a:buFont typeface="+mj-lt"/>
              <a:buAutoNum type="arabicPeriod"/>
              <a:tabLst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857250" indent="-342900">
              <a:lnSpc>
                <a:spcPct val="150000"/>
              </a:lnSpc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404040"/>
                </a:solidFill>
                <a:latin typeface="Verdana" panose="020B0604030504040204" pitchFamily="34" charset="0"/>
              </a:defRPr>
            </a:lvl2pPr>
            <a:lvl3pPr marL="1030287" indent="-342900">
              <a:lnSpc>
                <a:spcPct val="150000"/>
              </a:lnSpc>
              <a:buClr>
                <a:srgbClr val="F57A01"/>
              </a:buClr>
              <a:buSzPct val="80000"/>
              <a:buFont typeface="Wingdings" panose="05000000000000000000" pitchFamily="2" charset="2"/>
              <a:buChar char="Ø"/>
              <a:defRPr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974725" indent="-120650">
              <a:buFont typeface="Arial" panose="020B0604020202020204" pitchFamily="34" charset="0"/>
              <a:buChar char="•"/>
              <a:defRPr sz="1600">
                <a:solidFill>
                  <a:schemeClr val="tx1">
                    <a:lumMod val="50000"/>
                  </a:schemeClr>
                </a:solidFill>
              </a:defRPr>
            </a:lvl4pPr>
            <a:lvl5pPr marL="1089025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add an agenda list.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3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6264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blank page title</a:t>
            </a:r>
            <a:endParaRPr lang="en-CA" dirty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409303" y="6400799"/>
            <a:ext cx="1876697" cy="391250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76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3" hasCustomPrompt="1"/>
          </p:nvPr>
        </p:nvSpPr>
        <p:spPr>
          <a:xfrm>
            <a:off x="381000" y="1142999"/>
            <a:ext cx="11430000" cy="5257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indent="0">
              <a:buNone/>
              <a:defRPr baseline="0">
                <a:solidFill>
                  <a:srgbClr val="B7BBBD"/>
                </a:solidFill>
              </a:defRPr>
            </a:lvl1pPr>
          </a:lstStyle>
          <a:p>
            <a:r>
              <a:rPr lang="en-US" dirty="0" smtClean="0"/>
              <a:t>Click icon below to create or add chart from other file.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chart title style</a:t>
            </a:r>
            <a:endParaRPr lang="en-CA" dirty="0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986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/>
          <p:cNvSpPr>
            <a:spLocks noGrp="1"/>
          </p:cNvSpPr>
          <p:nvPr>
            <p:ph type="tbl" sz="quarter" idx="13" hasCustomPrompt="1"/>
          </p:nvPr>
        </p:nvSpPr>
        <p:spPr>
          <a:xfrm>
            <a:off x="381000" y="1143000"/>
            <a:ext cx="11430000" cy="5257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rgbClr val="B7BBBD"/>
                </a:solidFill>
              </a:defRPr>
            </a:lvl1pPr>
          </a:lstStyle>
          <a:p>
            <a:r>
              <a:rPr lang="en-US" dirty="0" smtClean="0"/>
              <a:t>Click icon to create or add existing table from other program.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67800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add table title</a:t>
            </a:r>
            <a:endParaRPr lang="en-CA" dirty="0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409303" y="6400799"/>
            <a:ext cx="18766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06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25345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add a two-column title</a:t>
            </a:r>
            <a:endParaRPr lang="en-CA" dirty="0"/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413084" y="6583361"/>
            <a:ext cx="20290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 smtClean="0">
              <a:solidFill>
                <a:srgbClr val="90969A"/>
              </a:solidFill>
            </a:endParaRPr>
          </a:p>
          <a:p>
            <a:pPr algn="l"/>
            <a:endParaRPr lang="en-CA" sz="1400" dirty="0">
              <a:solidFill>
                <a:srgbClr val="90969A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9302" y="1160161"/>
            <a:ext cx="5458097" cy="1641475"/>
          </a:xfrm>
          <a:prstGeom prst="rect">
            <a:avLst/>
          </a:prstGeom>
        </p:spPr>
        <p:txBody>
          <a:bodyPr lIns="0" tIns="0" rIns="0" bIns="0"/>
          <a:lstStyle>
            <a:lvl1pPr marL="227013" indent="-227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sz="2500" baseline="0">
                <a:solidFill>
                  <a:schemeClr val="tx1">
                    <a:lumMod val="50000"/>
                  </a:schemeClr>
                </a:solidFill>
                <a:latin typeface="+mn-lt"/>
              </a:defRPr>
            </a:lvl1pPr>
            <a:lvl2pPr marL="569912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 marL="74295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Wingdings" panose="05000000000000000000" pitchFamily="2" charset="2"/>
              <a:buChar char="Ø"/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 marL="687388" indent="-112713">
              <a:defRPr sz="1600" baseline="0">
                <a:solidFill>
                  <a:schemeClr val="tx1">
                    <a:lumMod val="50000"/>
                  </a:schemeClr>
                </a:solidFill>
              </a:defRPr>
            </a:lvl4pPr>
            <a:lvl5pPr marL="801688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  <a:lvl6pPr marL="1255713" indent="-166688">
              <a:defRPr/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 smtClean="0"/>
              <a:t>Click to add 1st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347459" y="1142999"/>
            <a:ext cx="5458097" cy="1641475"/>
          </a:xfrm>
          <a:prstGeom prst="rect">
            <a:avLst/>
          </a:prstGeom>
        </p:spPr>
        <p:txBody>
          <a:bodyPr lIns="0" tIns="0" rIns="0" bIns="0"/>
          <a:lstStyle>
            <a:lvl1pPr marL="227013" indent="-227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sz="2500" baseline="0">
                <a:solidFill>
                  <a:schemeClr val="tx1">
                    <a:lumMod val="50000"/>
                  </a:schemeClr>
                </a:solidFill>
                <a:latin typeface="+mn-lt"/>
              </a:defRPr>
            </a:lvl1pPr>
            <a:lvl2pPr marL="569912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 marL="74295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Wingdings" panose="05000000000000000000" pitchFamily="2" charset="2"/>
              <a:buChar char="Ø"/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 marL="687388" indent="-112713">
              <a:defRPr sz="1600" baseline="0">
                <a:solidFill>
                  <a:schemeClr val="tx1">
                    <a:lumMod val="50000"/>
                  </a:schemeClr>
                </a:solidFill>
              </a:defRPr>
            </a:lvl4pPr>
            <a:lvl5pPr marL="801688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  <a:lvl6pPr marL="1255713" indent="-166688">
              <a:defRPr/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 smtClean="0"/>
              <a:t>Click to add 2nd list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652819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1000" y="1579114"/>
            <a:ext cx="5486400" cy="38779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1st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24599" y="1583909"/>
            <a:ext cx="5486399" cy="387798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2nd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067798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dirty="0" smtClean="0"/>
              <a:t>Click to add a comparison title</a:t>
            </a:r>
            <a:endParaRPr lang="en-CA" dirty="0"/>
          </a:p>
        </p:txBody>
      </p:sp>
      <p:sp>
        <p:nvSpPr>
          <p:cNvPr id="9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</a:t>
            </a:r>
            <a:r>
              <a:rPr lang="en-US" sz="1200" baseline="0" dirty="0" smtClean="0">
                <a:solidFill>
                  <a:srgbClr val="90969A"/>
                </a:solidFill>
              </a:rPr>
              <a:t> </a:t>
            </a:r>
            <a:r>
              <a:rPr lang="en-US" sz="1200" dirty="0" smtClean="0">
                <a:solidFill>
                  <a:srgbClr val="90969A"/>
                </a:solidFill>
              </a:rPr>
              <a:t>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395151" y="2215106"/>
            <a:ext cx="5458097" cy="1641475"/>
          </a:xfrm>
          <a:prstGeom prst="rect">
            <a:avLst/>
          </a:prstGeom>
        </p:spPr>
        <p:txBody>
          <a:bodyPr lIns="0" tIns="0" rIns="0" bIns="0"/>
          <a:lstStyle>
            <a:lvl1pPr marL="227013" indent="-227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569912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 baseline="0">
                <a:solidFill>
                  <a:srgbClr val="404040"/>
                </a:solidFill>
                <a:latin typeface="Verdana" panose="020B0604030504040204" pitchFamily="34" charset="0"/>
              </a:defRPr>
            </a:lvl2pPr>
            <a:lvl3pPr marL="74295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Wingdings" panose="05000000000000000000" pitchFamily="2" charset="2"/>
              <a:buChar char="Ø"/>
              <a:defRPr sz="2000" baseline="0"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687388" indent="-112713">
              <a:defRPr sz="1600" baseline="0">
                <a:solidFill>
                  <a:schemeClr val="tx1">
                    <a:lumMod val="50000"/>
                  </a:schemeClr>
                </a:solidFill>
              </a:defRPr>
            </a:lvl4pPr>
            <a:lvl5pPr marL="801688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  <a:lvl6pPr marL="1255713" indent="-166688">
              <a:defRPr/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 smtClean="0"/>
              <a:t>Click to add the 1st compare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324599" y="2208231"/>
            <a:ext cx="5458097" cy="1641475"/>
          </a:xfrm>
          <a:prstGeom prst="rect">
            <a:avLst/>
          </a:prstGeom>
        </p:spPr>
        <p:txBody>
          <a:bodyPr lIns="0" tIns="0" rIns="0" bIns="0"/>
          <a:lstStyle>
            <a:lvl1pPr marL="227013" indent="-227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Font typeface="Arial" panose="020B0604020202020204" pitchFamily="34" charset="0"/>
              <a:buChar char="•"/>
              <a:defRPr baseline="0">
                <a:solidFill>
                  <a:srgbClr val="404040"/>
                </a:solidFill>
                <a:latin typeface="Verdana" panose="020B0604030504040204" pitchFamily="34" charset="0"/>
              </a:defRPr>
            </a:lvl1pPr>
            <a:lvl2pPr marL="569912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404040"/>
                </a:solidFill>
                <a:latin typeface="Verdana" panose="020B0604030504040204" pitchFamily="34" charset="0"/>
              </a:defRPr>
            </a:lvl2pPr>
            <a:lvl3pPr marL="742950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57A01"/>
              </a:buClr>
              <a:buSzPct val="80000"/>
              <a:buFont typeface="Wingdings" panose="05000000000000000000" pitchFamily="2" charset="2"/>
              <a:buChar char="Ø"/>
              <a:defRPr sz="2000">
                <a:solidFill>
                  <a:srgbClr val="404040"/>
                </a:solidFill>
                <a:latin typeface="Verdana" panose="020B0604030504040204" pitchFamily="34" charset="0"/>
              </a:defRPr>
            </a:lvl3pPr>
            <a:lvl4pPr marL="687388" indent="-112713">
              <a:defRPr sz="1600" baseline="0">
                <a:solidFill>
                  <a:schemeClr val="tx1">
                    <a:lumMod val="50000"/>
                  </a:schemeClr>
                </a:solidFill>
              </a:defRPr>
            </a:lvl4pPr>
            <a:lvl5pPr marL="801688" indent="-114300">
              <a:defRPr sz="1200">
                <a:solidFill>
                  <a:schemeClr val="tx1">
                    <a:lumMod val="50000"/>
                  </a:schemeClr>
                </a:solidFill>
              </a:defRPr>
            </a:lvl5pPr>
            <a:lvl6pPr marL="1255713" indent="-166688">
              <a:defRPr/>
            </a:lvl6pPr>
            <a:lvl7pPr marL="2743200" indent="0">
              <a:buNone/>
              <a:defRPr/>
            </a:lvl7pPr>
          </a:lstStyle>
          <a:p>
            <a:pPr lvl="0"/>
            <a:r>
              <a:rPr lang="en-US" dirty="0" smtClean="0"/>
              <a:t>Click to add 2nd compare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928349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98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495800" y="1143001"/>
            <a:ext cx="7298507" cy="5257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rgbClr val="B7BBB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picture, or other object from another file.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43000"/>
            <a:ext cx="3886200" cy="7755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add a caption.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1107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add object w/ caption title</a:t>
            </a:r>
            <a:endParaRPr lang="en-CA" dirty="0"/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409303" y="6400799"/>
            <a:ext cx="19528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659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CBC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81001" y="1143000"/>
            <a:ext cx="3886200" cy="7755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add a caption.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1107" y="6629400"/>
            <a:ext cx="2743200" cy="13652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9"/>
          <p:cNvSpPr>
            <a:spLocks noGrp="1"/>
          </p:cNvSpPr>
          <p:nvPr>
            <p:ph type="title" hasCustomPrompt="1"/>
          </p:nvPr>
        </p:nvSpPr>
        <p:spPr>
          <a:xfrm>
            <a:off x="381000" y="457201"/>
            <a:ext cx="10744200" cy="45719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add video title</a:t>
            </a:r>
            <a:endParaRPr lang="en-CA" dirty="0"/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409303" y="6400799"/>
            <a:ext cx="1876697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600" b="0" kern="120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 smtClean="0">
                <a:solidFill>
                  <a:srgbClr val="90969A"/>
                </a:solidFill>
              </a:rPr>
              <a:t>DRAFT | Confidential</a:t>
            </a:r>
            <a:endParaRPr lang="en-CA" sz="1200" dirty="0">
              <a:solidFill>
                <a:srgbClr val="90969A"/>
              </a:solidFill>
            </a:endParaRPr>
          </a:p>
        </p:txBody>
      </p:sp>
      <p:sp>
        <p:nvSpPr>
          <p:cNvPr id="5" name="Media Placeholder 4"/>
          <p:cNvSpPr>
            <a:spLocks noGrp="1"/>
          </p:cNvSpPr>
          <p:nvPr>
            <p:ph type="media" sz="quarter" idx="10" hasCustomPrompt="1"/>
          </p:nvPr>
        </p:nvSpPr>
        <p:spPr>
          <a:xfrm>
            <a:off x="4495800" y="1143000"/>
            <a:ext cx="7297738" cy="5257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aseline="0"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icon below to add a video or other media.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4004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000" y="6400800"/>
            <a:ext cx="4114800" cy="365125"/>
          </a:xfrm>
          <a:prstGeom prst="rect">
            <a:avLst/>
          </a:prstGeom>
          <a:noFill/>
        </p:spPr>
        <p:txBody>
          <a:bodyPr wrap="none" lIns="0" tIns="0" rIns="0" bIns="0"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07152" y="6374674"/>
            <a:ext cx="27432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33D2E-B4E6-4FF6-99DC-91C411C64D6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447963"/>
            <a:ext cx="10744200" cy="46643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430238"/>
            <a:ext cx="1354784" cy="50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5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6" r:id="rId14"/>
    <p:sldLayoutId id="2147483888" r:id="rId15"/>
    <p:sldLayoutId id="214748376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CA" sz="3200" b="1" kern="1200" dirty="0">
          <a:solidFill>
            <a:srgbClr val="63BB4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DE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461963" indent="-233363" algn="l" defTabSz="914400" rtl="0" eaLnBrk="1" latinLnBrk="0" hangingPunct="1">
        <a:lnSpc>
          <a:spcPct val="90000"/>
        </a:lnSpc>
        <a:spcBef>
          <a:spcPts val="500"/>
        </a:spcBef>
        <a:buClr>
          <a:srgbClr val="777777"/>
        </a:buClr>
        <a:buFont typeface="Verdana" panose="020B0604030504040204" pitchFamily="34" charset="0"/>
        <a:buChar char="‒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68580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40">
          <p15:clr>
            <a:srgbClr val="F26B43"/>
          </p15:clr>
        </p15:guide>
        <p15:guide id="3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Kcibc-Qc7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47293" y="157020"/>
            <a:ext cx="9249833" cy="3479799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MELT Class 1 Driver Training </a:t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i="1" dirty="0" smtClean="0"/>
              <a:t>Tire Chains  </a:t>
            </a:r>
            <a:endParaRPr lang="en-CA" sz="4400" i="1" dirty="0"/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C8BF8ED7-B7D9-CE40-81C0-33A9BCAB3E3C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208" y="3052555"/>
            <a:ext cx="5381420" cy="34521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763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391" y="614218"/>
            <a:ext cx="3972791" cy="5495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Chain configurations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2</a:t>
            </a:fld>
            <a:endParaRPr lang="en-CA" dirty="0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5222C50-AB3D-334E-952F-8CCA89A74E7F}"/>
              </a:ext>
            </a:extLst>
          </p:cNvPr>
          <p:cNvPicPr>
            <a:picLocks noGrp="1" noChangeAspect="1" noChangeArrowheads="1"/>
          </p:cNvPicPr>
          <p:nvPr>
            <p:ph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046" y="213591"/>
            <a:ext cx="5354753" cy="62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12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chain up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838201" y="1254370"/>
            <a:ext cx="10515600" cy="3691704"/>
          </a:xfrm>
        </p:spPr>
        <p:txBody>
          <a:bodyPr/>
          <a:lstStyle/>
          <a:p>
            <a:r>
              <a:rPr lang="en-US" sz="2400" dirty="0"/>
              <a:t>Choose safe location, away from traffic</a:t>
            </a:r>
          </a:p>
          <a:p>
            <a:r>
              <a:rPr lang="en-US" sz="2400" dirty="0"/>
              <a:t>Park vehicle on stable and level ground</a:t>
            </a:r>
          </a:p>
          <a:p>
            <a:r>
              <a:rPr lang="en-US" sz="2400" dirty="0"/>
              <a:t>Set parking brakes</a:t>
            </a:r>
          </a:p>
          <a:p>
            <a:r>
              <a:rPr lang="en-US" sz="2400" dirty="0"/>
              <a:t>Wear high visibility clothing</a:t>
            </a:r>
          </a:p>
          <a:p>
            <a:r>
              <a:rPr lang="en-US" sz="2400" dirty="0"/>
              <a:t>Gather needed equipment: </a:t>
            </a:r>
            <a:endParaRPr lang="en-US" sz="2400" dirty="0" smtClean="0"/>
          </a:p>
          <a:p>
            <a:pPr lvl="1"/>
            <a:r>
              <a:rPr lang="en-US" sz="2400" dirty="0" smtClean="0"/>
              <a:t>Pliers &amp; </a:t>
            </a:r>
            <a:r>
              <a:rPr lang="en-US" sz="2400" dirty="0"/>
              <a:t>gloves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448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chains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400" dirty="0"/>
              <a:t>Drape chains over tire according to type</a:t>
            </a:r>
          </a:p>
          <a:p>
            <a:r>
              <a:rPr lang="en-US" sz="2400" dirty="0"/>
              <a:t>Move vehicle to roll the chains onto the tire</a:t>
            </a:r>
          </a:p>
          <a:p>
            <a:r>
              <a:rPr lang="en-US" sz="2400" dirty="0"/>
              <a:t>Triple chains: </a:t>
            </a:r>
            <a:endParaRPr lang="en-US" sz="2400" dirty="0" smtClean="0"/>
          </a:p>
          <a:p>
            <a:pPr lvl="1"/>
            <a:r>
              <a:rPr lang="en-US" sz="2400" dirty="0" smtClean="0"/>
              <a:t>attach </a:t>
            </a:r>
            <a:r>
              <a:rPr lang="en-US" sz="2400" dirty="0" err="1" smtClean="0"/>
              <a:t>centre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inside </a:t>
            </a:r>
            <a:r>
              <a:rPr lang="en-US" sz="2400" dirty="0"/>
              <a:t>and outside clips</a:t>
            </a:r>
          </a:p>
          <a:p>
            <a:r>
              <a:rPr lang="en-US" sz="2400" dirty="0"/>
              <a:t>Adjust and tighten using adjustment wrench</a:t>
            </a:r>
          </a:p>
          <a:p>
            <a:r>
              <a:rPr lang="en-US" sz="2400" dirty="0"/>
              <a:t>Attach bungees correctly (if required)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3234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chains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047751" y="1180426"/>
            <a:ext cx="10515600" cy="4928222"/>
          </a:xfrm>
        </p:spPr>
        <p:txBody>
          <a:bodyPr/>
          <a:lstStyle/>
          <a:p>
            <a:r>
              <a:rPr lang="en-US" sz="2400" dirty="0"/>
              <a:t>Park vehicle on stable and level ground (if possible)</a:t>
            </a:r>
          </a:p>
          <a:p>
            <a:r>
              <a:rPr lang="en-US" sz="2400" dirty="0"/>
              <a:t>Set parking brakes</a:t>
            </a:r>
          </a:p>
          <a:p>
            <a:r>
              <a:rPr lang="en-US" sz="2400" dirty="0"/>
              <a:t>Wear high visibility clothing</a:t>
            </a:r>
          </a:p>
          <a:p>
            <a:r>
              <a:rPr lang="en-US" sz="2400" dirty="0"/>
              <a:t>Remove bungees (if applicable)</a:t>
            </a:r>
          </a:p>
          <a:p>
            <a:r>
              <a:rPr lang="en-US" sz="2400" dirty="0"/>
              <a:t>Triple chains: </a:t>
            </a:r>
            <a:endParaRPr lang="en-US" sz="2400" dirty="0" smtClean="0"/>
          </a:p>
          <a:p>
            <a:pPr lvl="1"/>
            <a:r>
              <a:rPr lang="en-US" sz="2400" dirty="0" smtClean="0"/>
              <a:t>release </a:t>
            </a:r>
            <a:r>
              <a:rPr lang="en-US" sz="2400" dirty="0"/>
              <a:t>clips</a:t>
            </a:r>
          </a:p>
          <a:p>
            <a:r>
              <a:rPr lang="en-US" sz="2400" dirty="0"/>
              <a:t>Lay chains flat</a:t>
            </a:r>
          </a:p>
          <a:p>
            <a:r>
              <a:rPr lang="en-US" sz="2400" dirty="0"/>
              <a:t>Drive off of chains</a:t>
            </a:r>
          </a:p>
          <a:p>
            <a:r>
              <a:rPr lang="en-US" sz="2400" dirty="0"/>
              <a:t>Check condition of chains</a:t>
            </a:r>
          </a:p>
          <a:p>
            <a:r>
              <a:rPr lang="en-US" sz="2400" dirty="0"/>
              <a:t>Properly store chains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97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install tire chains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33D2E-B4E6-4FF6-99DC-91C411C64D6C}" type="slidenum">
              <a:rPr lang="en-CA" smtClean="0"/>
              <a:t>6</a:t>
            </a:fld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D6452F-2696-8440-AA06-39FA1B156846}"/>
              </a:ext>
            </a:extLst>
          </p:cNvPr>
          <p:cNvSpPr/>
          <p:nvPr/>
        </p:nvSpPr>
        <p:spPr>
          <a:xfrm>
            <a:off x="2072351" y="1753376"/>
            <a:ext cx="73614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400" dirty="0">
                <a:ea typeface="DengXian" panose="02010600030101010101" pitchFamily="2" charset="-122"/>
                <a:cs typeface="Arial" panose="020B0604020202020204" pitchFamily="34" charset="0"/>
              </a:rPr>
              <a:t>Video - B.C. Ministry of Transportation</a:t>
            </a:r>
          </a:p>
          <a:p>
            <a:pPr algn="ctr">
              <a:spcAft>
                <a:spcPts val="0"/>
              </a:spcAft>
            </a:pPr>
            <a:r>
              <a:rPr lang="en-GB" sz="2400" dirty="0">
                <a:ea typeface="DengXian" panose="02010600030101010101" pitchFamily="2" charset="-122"/>
                <a:cs typeface="Arial" panose="020B0604020202020204" pitchFamily="34" charset="0"/>
              </a:rPr>
              <a:t/>
            </a:r>
            <a:br>
              <a:rPr lang="en-GB" sz="2400" dirty="0"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en-GB" sz="2400" dirty="0">
                <a:ea typeface="DengXian" panose="02010600030101010101" pitchFamily="2" charset="-122"/>
                <a:cs typeface="Arial" panose="020B0604020202020204" pitchFamily="34" charset="0"/>
              </a:rPr>
              <a:t>How to Install Tire Chains on a Commercial Vehicle (7:59)</a:t>
            </a:r>
            <a:br>
              <a:rPr lang="en-GB" sz="2400" dirty="0"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CA" sz="2400" dirty="0"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2400" u="sng" dirty="0">
                <a:solidFill>
                  <a:srgbClr val="0563C1"/>
                </a:solidFill>
                <a:ea typeface="DengXian" panose="02010600030101010101" pitchFamily="2" charset="-122"/>
                <a:cs typeface="Arial" panose="020B0604020202020204" pitchFamily="34" charset="0"/>
                <a:hlinkClick r:id="rId3"/>
              </a:rPr>
              <a:t>https://www.youtube.com/watch?v=SKcibc-Qc78</a:t>
            </a:r>
            <a:endParaRPr lang="en-CA" sz="2400" dirty="0"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410127"/>
      </p:ext>
    </p:extLst>
  </p:cSld>
  <p:clrMapOvr>
    <a:masterClrMapping/>
  </p:clrMapOvr>
</p:sld>
</file>

<file path=ppt/theme/theme1.xml><?xml version="1.0" encoding="utf-8"?>
<a:theme xmlns:a="http://schemas.openxmlformats.org/drawingml/2006/main" name="Drive Smar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CBC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ACEC"/>
        </a:solidFill>
        <a:ln>
          <a:noFill/>
        </a:ln>
        <a:effectLst/>
      </a:spPr>
      <a:bodyPr rtlCol="0" anchor="ctr" anchorCtr="0">
        <a:normAutofit/>
      </a:bodyPr>
      <a:lstStyle>
        <a:defPPr algn="l">
          <a:defRPr sz="4000" dirty="0" smtClean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logo only.potx" id="{96EC5D7B-F169-4816-917A-D1E6BC284591}" vid="{C2B64BEA-8A3A-44AC-A54E-15C7DDB7DA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only</Template>
  <TotalTime>0</TotalTime>
  <Words>326</Words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DengXian</vt:lpstr>
      <vt:lpstr>Verdana</vt:lpstr>
      <vt:lpstr>Wingdings</vt:lpstr>
      <vt:lpstr>Drive Smart Theme</vt:lpstr>
      <vt:lpstr>MELT Class 1 Driver Training   Tire Chains  </vt:lpstr>
      <vt:lpstr>Chain configurations </vt:lpstr>
      <vt:lpstr>Preparing to chain up </vt:lpstr>
      <vt:lpstr>Applying chains </vt:lpstr>
      <vt:lpstr>Removing chains </vt:lpstr>
      <vt:lpstr>How to install tire chains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2019-10-10T15:37:26Z</dcterms:created>
  <dcterms:modified xsi:type="dcterms:W3CDTF">2021-05-26T20:06:29Z</dcterms:modified>
</cp:coreProperties>
</file>