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1" r:id="rId1"/>
  </p:sldMasterIdLst>
  <p:notesMasterIdLst>
    <p:notesMasterId r:id="rId23"/>
  </p:notesMasterIdLst>
  <p:handoutMasterIdLst>
    <p:handoutMasterId r:id="rId24"/>
  </p:handoutMasterIdLst>
  <p:sldIdLst>
    <p:sldId id="554" r:id="rId2"/>
    <p:sldId id="561" r:id="rId3"/>
    <p:sldId id="560" r:id="rId4"/>
    <p:sldId id="598" r:id="rId5"/>
    <p:sldId id="564" r:id="rId6"/>
    <p:sldId id="568" r:id="rId7"/>
    <p:sldId id="567" r:id="rId8"/>
    <p:sldId id="566" r:id="rId9"/>
    <p:sldId id="586" r:id="rId10"/>
    <p:sldId id="571" r:id="rId11"/>
    <p:sldId id="597" r:id="rId12"/>
    <p:sldId id="587" r:id="rId13"/>
    <p:sldId id="588" r:id="rId14"/>
    <p:sldId id="589" r:id="rId15"/>
    <p:sldId id="590" r:id="rId16"/>
    <p:sldId id="591" r:id="rId17"/>
    <p:sldId id="592" r:id="rId18"/>
    <p:sldId id="593" r:id="rId19"/>
    <p:sldId id="594" r:id="rId20"/>
    <p:sldId id="595" r:id="rId21"/>
    <p:sldId id="596" r:id="rId22"/>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9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A01"/>
    <a:srgbClr val="C55A11"/>
    <a:srgbClr val="2D97E5"/>
    <a:srgbClr val="63BB46"/>
    <a:srgbClr val="5FB743"/>
    <a:srgbClr val="417E2E"/>
    <a:srgbClr val="FDD106"/>
    <a:srgbClr val="2591CB"/>
    <a:srgbClr val="AFBE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54758" autoAdjust="0"/>
  </p:normalViewPr>
  <p:slideViewPr>
    <p:cSldViewPr snapToGrid="0">
      <p:cViewPr varScale="1">
        <p:scale>
          <a:sx n="73" d="100"/>
          <a:sy n="73" d="100"/>
        </p:scale>
        <p:origin x="1088" y="52"/>
      </p:cViewPr>
      <p:guideLst/>
    </p:cSldViewPr>
  </p:slideViewPr>
  <p:outlineViewPr>
    <p:cViewPr>
      <p:scale>
        <a:sx n="33" d="100"/>
        <a:sy n="33" d="100"/>
      </p:scale>
      <p:origin x="0" y="-41904"/>
    </p:cViewPr>
  </p:outlineViewPr>
  <p:notesTextViewPr>
    <p:cViewPr>
      <p:scale>
        <a:sx n="3" d="2"/>
        <a:sy n="3" d="2"/>
      </p:scale>
      <p:origin x="0" y="0"/>
    </p:cViewPr>
  </p:notesTextViewPr>
  <p:sorterViewPr>
    <p:cViewPr varScale="1">
      <p:scale>
        <a:sx n="100" d="100"/>
        <a:sy n="100" d="100"/>
      </p:scale>
      <p:origin x="0" y="-4122"/>
    </p:cViewPr>
  </p:sorterViewPr>
  <p:notesViewPr>
    <p:cSldViewPr snapToGrid="0">
      <p:cViewPr varScale="1">
        <p:scale>
          <a:sx n="57" d="100"/>
          <a:sy n="57" d="100"/>
        </p:scale>
        <p:origin x="28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5/25/2021</a:t>
            </a:fld>
            <a:endParaRPr lang="en-US" dirty="0"/>
          </a:p>
        </p:txBody>
      </p:sp>
      <p:sp>
        <p:nvSpPr>
          <p:cNvPr id="4" name="Footer Placeholder 3">
            <a:extLst>
              <a:ext uri="{FF2B5EF4-FFF2-40B4-BE49-F238E27FC236}">
                <a16:creationId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2021-05-25</a:t>
            </a:fld>
            <a:endParaRPr lang="en-CA"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223739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 student brainstorm ideas then compare to the ideas on the next slide. This is very subjective so all ideas are good.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204838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76518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Discuss</a:t>
            </a:r>
            <a:r>
              <a:rPr lang="en-US" sz="1200" kern="1200" baseline="0" dirty="0" smtClean="0">
                <a:solidFill>
                  <a:schemeClr val="tx1"/>
                </a:solidFill>
                <a:effectLst/>
                <a:latin typeface="+mn-lt"/>
                <a:ea typeface="+mn-ea"/>
                <a:cs typeface="+mn-cs"/>
              </a:rPr>
              <a:t> briefly then do the role play activity.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412200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71366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this unit you will learn about the basic skills needed for workplace communication. To become a successful professional, a driver has to be able to communicate clearly and correctly to co-workers, the public and clients.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Effective communication begins with recognizing the barriers to good communication and using strategies to overcoming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Recognizing your own communication style</a:t>
            </a:r>
            <a:r>
              <a:rPr lang="en-GB" sz="1200" kern="1200" baseline="0" dirty="0" smtClean="0">
                <a:solidFill>
                  <a:schemeClr val="tx1"/>
                </a:solidFill>
                <a:effectLst/>
                <a:latin typeface="+mn-lt"/>
                <a:ea typeface="+mn-ea"/>
                <a:cs typeface="+mn-cs"/>
              </a:rPr>
              <a:t> can help you adapt to others.</a:t>
            </a:r>
            <a:endParaRPr lang="en-GB"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Drivers use a variety of electronic tools to communicate and this unit provides a brief introduction to them.</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84526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Ask the students what they already know about effective communication.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Do they know someone who is a good communicator? What makes them a good communicator? (For example, someone who asks questions and is a good listener).</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Do they know someone who is </a:t>
            </a:r>
            <a:r>
              <a:rPr lang="en-CA" sz="1200" b="1" kern="1200" dirty="0" smtClean="0">
                <a:solidFill>
                  <a:schemeClr val="tx1"/>
                </a:solidFill>
                <a:effectLst/>
                <a:latin typeface="+mn-lt"/>
                <a:ea typeface="+mn-ea"/>
                <a:cs typeface="+mn-cs"/>
              </a:rPr>
              <a:t>not</a:t>
            </a:r>
            <a:r>
              <a:rPr lang="en-CA" sz="1200" kern="1200" dirty="0" smtClean="0">
                <a:solidFill>
                  <a:schemeClr val="tx1"/>
                </a:solidFill>
                <a:effectLst/>
                <a:latin typeface="+mn-lt"/>
                <a:ea typeface="+mn-ea"/>
                <a:cs typeface="+mn-cs"/>
              </a:rPr>
              <a:t> a good communicator? What do they do that isn’t effective? (For example, they interrupt, express their own thoughts or offer advice without listening fully.)</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What questions could you ask someone to fully understand what they are attempting to communicate?</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9216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students to the quiz in their workbook</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356309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Briefly discuss what the students noticed about each of the four styles.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Which style would provide the clearest and most respectful communication?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(Hopefully students will agree that assertive is the way to go!) </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288275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Understanding how others communicate can be key to getting your message across to them. In order to develop a more assertive communication style, here are a few tips to keep in mind.</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410358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Discuss factors that may create barriers to communication.</a:t>
            </a:r>
          </a:p>
          <a:p>
            <a:r>
              <a:rPr lang="en-GB" sz="1200" kern="1200" dirty="0" smtClean="0">
                <a:solidFill>
                  <a:schemeClr val="tx1"/>
                </a:solidFill>
                <a:effectLst/>
                <a:latin typeface="+mn-lt"/>
                <a:ea typeface="+mn-ea"/>
                <a:cs typeface="+mn-cs"/>
              </a:rPr>
              <a:t>Explain</a:t>
            </a:r>
            <a:r>
              <a:rPr lang="en-GB" sz="1200" kern="1200" baseline="0" dirty="0" smtClean="0">
                <a:solidFill>
                  <a:schemeClr val="tx1"/>
                </a:solidFill>
                <a:effectLst/>
                <a:latin typeface="+mn-lt"/>
                <a:ea typeface="+mn-ea"/>
                <a:cs typeface="+mn-cs"/>
              </a:rPr>
              <a:t> that we have an activity about gendered language – next slide.</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124953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You’ll be interacting with people </a:t>
            </a:r>
            <a:r>
              <a:rPr lang="en-US" sz="1200" kern="1200" dirty="0" smtClean="0">
                <a:solidFill>
                  <a:schemeClr val="tx1"/>
                </a:solidFill>
                <a:effectLst/>
                <a:latin typeface="+mn-lt"/>
                <a:ea typeface="+mn-ea"/>
                <a:cs typeface="+mn-cs"/>
              </a:rPr>
              <a:t>of varying ages, social circles, identities, ethnicities and experiences.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Gender inclusive language means speaking and writing in a way that doesn’t discriminate against a specific sex or gender identity and that does not perpetuate gender stereotypes.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Making your daily language gender inclusive and free of bias will ensure that you won’t offend the people you communicate with.</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Changing your language or expecting the change from others can take time. A lot of the language we use day to day is deeply rooted in habits that have been formed over time.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Creating gender neutral conversation can be challenging but noticing the habits within your conversation and how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prolong stereotypes can be an eye opening experience.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Have students to the workbook activity in pairs or triads.</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dirty="0"/>
          </a:p>
        </p:txBody>
      </p:sp>
    </p:spTree>
    <p:extLst>
      <p:ext uri="{BB962C8B-B14F-4D97-AF65-F5344CB8AC3E}">
        <p14:creationId xmlns:p14="http://schemas.microsoft.com/office/powerpoint/2010/main" val="400067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use of “they” instead of “he” or “she” is now considered acceptable and, in fact, sometimes preferable when referring to a person.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Has anyone discovered you’ve been using gendered language? Would you be willing to share?  </a:t>
            </a:r>
            <a:endParaRPr lang="en-CA"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29050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CBC COV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035674"/>
            <a:ext cx="2049340" cy="365125"/>
          </a:xfrm>
          <a:prstGeom prst="rect">
            <a:avLst/>
          </a:prstGeom>
        </p:spPr>
        <p:txBody>
          <a:bodyPr wrap="none" lIns="0" tIns="0" rIns="0" bIns="0" anchor="b" anchorCtr="0"/>
          <a:lstStyle>
            <a:lvl1pPr>
              <a:defRPr sz="20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p:cNvSpPr>
            <a:spLocks noGrp="1"/>
          </p:cNvSpPr>
          <p:nvPr>
            <p:ph type="ftr" sz="quarter" idx="11"/>
          </p:nvPr>
        </p:nvSpPr>
        <p:spPr>
          <a:xfrm>
            <a:off x="8382000" y="6036308"/>
            <a:ext cx="1905000" cy="364491"/>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Text Placeholder 8"/>
          <p:cNvSpPr>
            <a:spLocks noGrp="1"/>
          </p:cNvSpPr>
          <p:nvPr>
            <p:ph type="body" sz="quarter" idx="12" hasCustomPrompt="1"/>
          </p:nvPr>
        </p:nvSpPr>
        <p:spPr>
          <a:xfrm>
            <a:off x="914400" y="1733939"/>
            <a:ext cx="10363200" cy="3733800"/>
          </a:xfrm>
          <a:prstGeom prst="rect">
            <a:avLst/>
          </a:prstGeom>
        </p:spPr>
        <p:txBody>
          <a:bodyPr/>
          <a:lstStyle>
            <a:lvl1pPr marL="457200" indent="-457200">
              <a:lnSpc>
                <a:spcPct val="100000"/>
              </a:lnSpc>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lnSpc>
                <a:spcPct val="100000"/>
              </a:lnSpc>
              <a:buClr>
                <a:srgbClr val="F57A01"/>
              </a:buClr>
              <a:buFont typeface="Courier New" panose="02070309020205020404" pitchFamily="49" charset="0"/>
              <a:buChar char="o"/>
              <a:defRPr>
                <a:solidFill>
                  <a:schemeClr val="tx1">
                    <a:lumMod val="50000"/>
                  </a:schemeClr>
                </a:solidFill>
              </a:defRPr>
            </a:lvl2pPr>
            <a:lvl3pPr marL="685800" indent="-171450">
              <a:lnSpc>
                <a:spcPct val="100000"/>
              </a:lnSpc>
              <a:buClr>
                <a:srgbClr val="F57A01"/>
              </a:buClr>
              <a:buFont typeface="Courier New" panose="02070309020205020404" pitchFamily="49" charset="0"/>
              <a:buChar char="o"/>
              <a:defRPr baseline="0">
                <a:solidFill>
                  <a:srgbClr val="404040"/>
                </a:solidFill>
                <a:latin typeface="Verdana" panose="020B0604030504040204" pitchFamily="34" charset="0"/>
              </a:defRPr>
            </a:lvl3pPr>
            <a:lvl4pPr marL="914400" indent="-228600">
              <a:lnSpc>
                <a:spcPct val="100000"/>
              </a:lnSpc>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lnSpc>
                <a:spcPct val="100000"/>
              </a:lnSpc>
              <a:buClr>
                <a:srgbClr val="F57A01"/>
              </a:buClr>
              <a:buFont typeface="Arial" panose="020B0604020202020204" pitchFamily="34" charset="0"/>
              <a:buChar char="•"/>
              <a:defRPr baseline="0">
                <a:solidFill>
                  <a:srgbClr val="404040"/>
                </a:solidFill>
              </a:defRPr>
            </a:lvl5pPr>
          </a:lstStyle>
          <a:p>
            <a:pPr lvl="0"/>
            <a:r>
              <a:rPr lang="en-US" dirty="0" smtClean="0"/>
              <a:t>Click to edit text styles</a:t>
            </a:r>
          </a:p>
          <a:p>
            <a:pPr lvl="2"/>
            <a:r>
              <a:rPr lang="en-US" dirty="0" smtClean="0"/>
              <a:t>Second level</a:t>
            </a:r>
          </a:p>
          <a:p>
            <a:pPr lvl="3"/>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Tree>
    <p:extLst>
      <p:ext uri="{BB962C8B-B14F-4D97-AF65-F5344CB8AC3E}">
        <p14:creationId xmlns:p14="http://schemas.microsoft.com/office/powerpoint/2010/main" val="1403661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CBC SMART ART">
    <p:spTree>
      <p:nvGrpSpPr>
        <p:cNvPr id="1" name=""/>
        <p:cNvGrpSpPr/>
        <p:nvPr/>
      </p:nvGrpSpPr>
      <p:grpSpPr>
        <a:xfrm>
          <a:off x="0" y="0"/>
          <a:ext cx="0" cy="0"/>
          <a:chOff x="0" y="0"/>
          <a:chExt cx="0" cy="0"/>
        </a:xfrm>
      </p:grpSpPr>
      <p:sp>
        <p:nvSpPr>
          <p:cNvPr id="5" name="SmartArt Placeholder 4"/>
          <p:cNvSpPr>
            <a:spLocks noGrp="1"/>
          </p:cNvSpPr>
          <p:nvPr>
            <p:ph type="dgm" sz="quarter" idx="13" hasCustomPrompt="1"/>
          </p:nvPr>
        </p:nvSpPr>
        <p:spPr>
          <a:xfrm>
            <a:off x="381000" y="1143000"/>
            <a:ext cx="11430000" cy="5257800"/>
          </a:xfrm>
          <a:prstGeom prst="rect">
            <a:avLst/>
          </a:prstGeom>
        </p:spPr>
        <p:txBody>
          <a:bodyPr/>
          <a:lstStyle>
            <a:lvl1pPr marL="0" indent="0">
              <a:buNone/>
              <a:defRPr>
                <a:solidFill>
                  <a:schemeClr val="tx1">
                    <a:lumMod val="60000"/>
                    <a:lumOff val="40000"/>
                  </a:schemeClr>
                </a:solidFill>
              </a:defRPr>
            </a:lvl1pPr>
          </a:lstStyle>
          <a:p>
            <a:r>
              <a:rPr lang="en-US" dirty="0" smtClean="0"/>
              <a:t>Click icon below to add SmartArt graphic</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smart art graphic title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062830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CBC SECTION">
    <p:spTree>
      <p:nvGrpSpPr>
        <p:cNvPr id="1" name=""/>
        <p:cNvGrpSpPr/>
        <p:nvPr/>
      </p:nvGrpSpPr>
      <p:grpSpPr>
        <a:xfrm>
          <a:off x="0" y="0"/>
          <a:ext cx="0" cy="0"/>
          <a:chOff x="0" y="0"/>
          <a:chExt cx="0" cy="0"/>
        </a:xfrm>
      </p:grpSpPr>
      <p:sp>
        <p:nvSpPr>
          <p:cNvPr id="10" name="Picture Placeholder 8"/>
          <p:cNvSpPr>
            <a:spLocks noGrp="1"/>
          </p:cNvSpPr>
          <p:nvPr>
            <p:ph type="pic" sz="quarter" idx="12" hasCustomPrompt="1"/>
          </p:nvPr>
        </p:nvSpPr>
        <p:spPr>
          <a:xfrm>
            <a:off x="838201" y="0"/>
            <a:ext cx="10515599" cy="5393063"/>
          </a:xfrm>
          <a:prstGeom prst="rect">
            <a:avLst/>
          </a:prstGeom>
          <a:solidFill>
            <a:schemeClr val="accent3"/>
          </a:solidFill>
          <a:ln>
            <a:noFill/>
          </a:ln>
        </p:spPr>
        <p:txBody>
          <a:bodyPr/>
          <a:lstStyle>
            <a:lvl1pPr marL="0" marR="0" indent="0"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None/>
              <a:tabLst/>
              <a:defRPr sz="2400">
                <a:solidFill>
                  <a:schemeClr val="bg1"/>
                </a:solidFill>
              </a:defRPr>
            </a:lvl1pPr>
          </a:lstStyle>
          <a:p>
            <a:r>
              <a:rPr lang="en-US" dirty="0" smtClean="0"/>
              <a:t>To change box color, right click box, choose “Fill” and pick the color .</a:t>
            </a:r>
            <a:r>
              <a:rPr lang="en-CA" dirty="0" smtClean="0"/>
              <a:t> </a:t>
            </a:r>
            <a:r>
              <a:rPr lang="en-US" dirty="0" smtClean="0"/>
              <a:t>If you like to add a picture, click icon below. Go to “cover images” folder and Double-click to select an image. </a:t>
            </a:r>
          </a:p>
        </p:txBody>
      </p:sp>
      <p:sp>
        <p:nvSpPr>
          <p:cNvPr id="7" name="Title 1"/>
          <p:cNvSpPr>
            <a:spLocks noGrp="1"/>
          </p:cNvSpPr>
          <p:nvPr>
            <p:ph type="ctrTitle" hasCustomPrompt="1"/>
          </p:nvPr>
        </p:nvSpPr>
        <p:spPr>
          <a:xfrm>
            <a:off x="1066800" y="3398410"/>
            <a:ext cx="10515600" cy="415498"/>
          </a:xfrm>
          <a:prstGeom prst="rect">
            <a:avLst/>
          </a:prstGeom>
        </p:spPr>
        <p:txBody>
          <a:bodyPr wrap="square" lIns="0" tIns="0" rIns="0" bIns="0" anchor="t" anchorCtr="0">
            <a:spAutoFit/>
          </a:bodyPr>
          <a:lstStyle>
            <a:lvl1pPr algn="l">
              <a:defRPr sz="3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add a section title</a:t>
            </a:r>
            <a:endParaRPr lang="en-CA" dirty="0"/>
          </a:p>
        </p:txBody>
      </p:sp>
      <p:sp>
        <p:nvSpPr>
          <p:cNvPr id="8" name="Subtitle 2"/>
          <p:cNvSpPr>
            <a:spLocks noGrp="1"/>
          </p:cNvSpPr>
          <p:nvPr>
            <p:ph type="subTitle" idx="1" hasCustomPrompt="1"/>
          </p:nvPr>
        </p:nvSpPr>
        <p:spPr>
          <a:xfrm>
            <a:off x="1066800" y="4087201"/>
            <a:ext cx="10515600" cy="332399"/>
          </a:xfrm>
          <a:prstGeom prst="rect">
            <a:avLst/>
          </a:prstGeom>
        </p:spPr>
        <p:txBody>
          <a:bodyPr wrap="square" lIns="0" tIns="0" rIns="0" bIns="0" anchor="t" anchorCtr="0">
            <a:sp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section subtitle (optional)</a:t>
            </a:r>
            <a:endParaRPr lang="en-CA"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2695" y="6232358"/>
            <a:ext cx="457200" cy="457200"/>
          </a:xfrm>
          <a:prstGeom prst="rect">
            <a:avLst/>
          </a:prstGeom>
        </p:spPr>
      </p:pic>
      <p:sp>
        <p:nvSpPr>
          <p:cNvPr id="13" name="Footer Placeholder 4"/>
          <p:cNvSpPr>
            <a:spLocks noGrp="1"/>
          </p:cNvSpPr>
          <p:nvPr>
            <p:ph type="ftr" sz="quarter" idx="3"/>
          </p:nvPr>
        </p:nvSpPr>
        <p:spPr>
          <a:xfrm>
            <a:off x="838200" y="6324600"/>
            <a:ext cx="1981200" cy="381000"/>
          </a:xfrm>
          <a:prstGeom prst="rect">
            <a:avLst/>
          </a:prstGeom>
          <a:noFill/>
        </p:spPr>
        <p:txBody>
          <a:bodyPr wrap="none" lIns="0" tIns="0" rIns="0" bIns="0" anchor="b" anchorCtr="0"/>
          <a:lstStyle>
            <a:lvl1pPr marL="0" marR="0" indent="0" algn="r"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5751735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CBC INSTRUCTIONS">
    <p:spTree>
      <p:nvGrpSpPr>
        <p:cNvPr id="1" name=""/>
        <p:cNvGrpSpPr/>
        <p:nvPr/>
      </p:nvGrpSpPr>
      <p:grpSpPr>
        <a:xfrm>
          <a:off x="0" y="0"/>
          <a:ext cx="0" cy="0"/>
          <a:chOff x="0" y="0"/>
          <a:chExt cx="0" cy="0"/>
        </a:xfrm>
      </p:grpSpPr>
      <p:sp>
        <p:nvSpPr>
          <p:cNvPr id="6" name="Text Placeholder 4"/>
          <p:cNvSpPr txBox="1">
            <a:spLocks/>
          </p:cNvSpPr>
          <p:nvPr/>
        </p:nvSpPr>
        <p:spPr>
          <a:xfrm>
            <a:off x="407353" y="1371600"/>
            <a:ext cx="6246650" cy="4605339"/>
          </a:xfrm>
          <a:prstGeom prst="rect">
            <a:avLst/>
          </a:prstGeom>
        </p:spPr>
        <p:txBody>
          <a:bodyPr lIns="0" tIns="0" rIns="0" bIns="0"/>
          <a:lstStyle>
            <a:lvl1pPr marL="514350" indent="-514350" algn="l" defTabSz="914400" rtl="0" eaLnBrk="1" latinLnBrk="0" hangingPunct="1">
              <a:lnSpc>
                <a:spcPct val="90000"/>
              </a:lnSpc>
              <a:spcBef>
                <a:spcPts val="1000"/>
              </a:spcBef>
              <a:buClr>
                <a:srgbClr val="009DE0"/>
              </a:buClr>
              <a:buFont typeface="+mj-lt"/>
              <a:buAutoNum type="arabicPeriod"/>
              <a:tabLst/>
              <a:defRPr sz="2800" kern="1200" baseline="0">
                <a:solidFill>
                  <a:schemeClr val="tx1"/>
                </a:solidFill>
                <a:latin typeface="+mj-lt"/>
                <a:ea typeface="+mn-ea"/>
                <a:cs typeface="+mn-cs"/>
              </a:defRPr>
            </a:lvl1pPr>
            <a:lvl2pPr marL="687388" indent="-173038" algn="l" defTabSz="914400" rtl="0" eaLnBrk="1" latinLnBrk="0" hangingPunct="1">
              <a:lnSpc>
                <a:spcPct val="90000"/>
              </a:lnSpc>
              <a:spcBef>
                <a:spcPts val="500"/>
              </a:spcBef>
              <a:buClr>
                <a:srgbClr val="777777"/>
              </a:buClr>
              <a:buFont typeface="Arial" panose="020B0604020202020204" pitchFamily="34" charset="0"/>
              <a:buChar char="•"/>
              <a:defRPr sz="2400" kern="1200">
                <a:solidFill>
                  <a:schemeClr val="tx1"/>
                </a:solidFill>
                <a:latin typeface="+mj-lt"/>
                <a:ea typeface="+mn-ea"/>
                <a:cs typeface="+mn-cs"/>
              </a:defRPr>
            </a:lvl2pPr>
            <a:lvl3pPr marL="854075" indent="-1666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74725" indent="-1206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1089025" indent="-1143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r>
              <a:rPr lang="en-US" sz="2400" dirty="0" smtClean="0"/>
              <a:t>Make sure you’re on </a:t>
            </a:r>
            <a:r>
              <a:rPr lang="en-US" sz="2400" dirty="0" smtClean="0">
                <a:solidFill>
                  <a:srgbClr val="D24929"/>
                </a:solidFill>
              </a:rPr>
              <a:t>HOME</a:t>
            </a:r>
            <a:r>
              <a:rPr lang="en-US" sz="2400" dirty="0" smtClean="0"/>
              <a:t> tab.</a:t>
            </a:r>
          </a:p>
          <a:p>
            <a:pPr marL="400050" indent="-400050"/>
            <a:r>
              <a:rPr lang="en-US" sz="2400" dirty="0" smtClean="0"/>
              <a:t>Click </a:t>
            </a:r>
            <a:r>
              <a:rPr lang="en-US" sz="2400" b="1" dirty="0" smtClean="0"/>
              <a:t>New Slide</a:t>
            </a:r>
            <a:r>
              <a:rPr lang="en-US" sz="2400" dirty="0" smtClean="0"/>
              <a:t> (Ctrl+M). </a:t>
            </a:r>
          </a:p>
          <a:p>
            <a:pPr marL="400050" indent="-400050"/>
            <a:r>
              <a:rPr lang="en-US" sz="2400" dirty="0" smtClean="0"/>
              <a:t>To change layout, click </a:t>
            </a:r>
            <a:r>
              <a:rPr lang="en-US" sz="2400" b="1" dirty="0" smtClean="0"/>
              <a:t>Layout</a:t>
            </a:r>
            <a:r>
              <a:rPr lang="en-US" sz="2400" dirty="0" smtClean="0"/>
              <a:t>. (Or right-mouse click to choose a layout.)</a:t>
            </a:r>
          </a:p>
          <a:p>
            <a:pPr marL="400050" indent="-400050"/>
            <a:r>
              <a:rPr lang="en-US" sz="2400" dirty="0" smtClean="0"/>
              <a:t>Follow instructions on layout slide.</a:t>
            </a:r>
          </a:p>
          <a:p>
            <a:pPr marL="0" indent="0">
              <a:buFont typeface="+mj-lt"/>
              <a:buNone/>
            </a:pPr>
            <a:endParaRPr lang="en-US" sz="2400" dirty="0" smtClean="0"/>
          </a:p>
          <a:p>
            <a:pPr marL="0" indent="0">
              <a:buFont typeface="+mj-lt"/>
              <a:buNone/>
            </a:pPr>
            <a:r>
              <a:rPr lang="en-US" sz="2400" dirty="0" smtClean="0">
                <a:solidFill>
                  <a:schemeClr val="accent2"/>
                </a:solidFill>
              </a:rPr>
              <a:t>TIPS</a:t>
            </a:r>
            <a:endParaRPr lang="en-US" sz="2400" dirty="0">
              <a:solidFill>
                <a:schemeClr val="accent2"/>
              </a:solidFill>
            </a:endParaRPr>
          </a:p>
          <a:p>
            <a:pPr marL="225425" indent="-219075">
              <a:buFont typeface="Arial" panose="020B0604020202020204" pitchFamily="34" charset="0"/>
              <a:buChar char="•"/>
            </a:pPr>
            <a:r>
              <a:rPr lang="en-US" sz="2400" dirty="0" smtClean="0"/>
              <a:t>Print these widescreen slides on legal.</a:t>
            </a:r>
          </a:p>
          <a:p>
            <a:pPr marL="225425" marR="0" indent="-219075"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Char char="•"/>
              <a:tabLst/>
              <a:defRPr/>
            </a:pPr>
            <a:r>
              <a:rPr lang="en-US" sz="2400" dirty="0" smtClean="0"/>
              <a:t>Check out the </a:t>
            </a:r>
            <a:r>
              <a:rPr lang="en-US" sz="2400" dirty="0" smtClean="0">
                <a:solidFill>
                  <a:schemeClr val="accent2"/>
                </a:solidFill>
              </a:rPr>
              <a:t>shapes </a:t>
            </a:r>
            <a:r>
              <a:rPr lang="en-US" sz="2400" dirty="0" smtClean="0">
                <a:solidFill>
                  <a:schemeClr val="tx1"/>
                </a:solidFill>
              </a:rPr>
              <a:t>and</a:t>
            </a:r>
            <a:r>
              <a:rPr lang="en-US" sz="2400" baseline="0" dirty="0" smtClean="0">
                <a:solidFill>
                  <a:schemeClr val="accent2"/>
                </a:solidFill>
              </a:rPr>
              <a:t> icon</a:t>
            </a:r>
            <a:r>
              <a:rPr lang="en-US" sz="2400" dirty="0" smtClean="0">
                <a:solidFill>
                  <a:schemeClr val="accent2"/>
                </a:solidFill>
              </a:rPr>
              <a:t> toolbox </a:t>
            </a:r>
            <a:r>
              <a:rPr lang="en-US" sz="2400" dirty="0" smtClean="0"/>
              <a:t>slides!</a:t>
            </a:r>
          </a:p>
          <a:p>
            <a:pPr marL="225425" indent="-219075">
              <a:buFont typeface="Arial" panose="020B0604020202020204" pitchFamily="34" charset="0"/>
              <a:buChar char="•"/>
            </a:pPr>
            <a:r>
              <a:rPr lang="en-US" sz="2400" dirty="0" smtClean="0"/>
              <a:t>Delete this slide before presenting.</a:t>
            </a:r>
          </a:p>
        </p:txBody>
      </p:sp>
      <p:grpSp>
        <p:nvGrpSpPr>
          <p:cNvPr id="7" name="Group 6"/>
          <p:cNvGrpSpPr/>
          <p:nvPr/>
        </p:nvGrpSpPr>
        <p:grpSpPr>
          <a:xfrm>
            <a:off x="7010400" y="1371600"/>
            <a:ext cx="4460479" cy="4158139"/>
            <a:chOff x="6893322" y="1696164"/>
            <a:chExt cx="4460479" cy="415813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865834"/>
              <a:ext cx="4114801" cy="2286000"/>
            </a:xfrm>
            <a:prstGeom prst="rect">
              <a:avLst/>
            </a:prstGeom>
          </p:spPr>
        </p:pic>
        <p:sp>
          <p:nvSpPr>
            <p:cNvPr id="9" name="Oval Callout 8"/>
            <p:cNvSpPr/>
            <p:nvPr/>
          </p:nvSpPr>
          <p:spPr>
            <a:xfrm>
              <a:off x="6893322" y="1909920"/>
              <a:ext cx="1007321" cy="914400"/>
            </a:xfrm>
            <a:prstGeom prst="wedgeEllipseCallout">
              <a:avLst>
                <a:gd name="adj1" fmla="val 27105"/>
                <a:gd name="adj2" fmla="val 63623"/>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1</a:t>
              </a:r>
              <a:endParaRPr lang="en-CA" sz="5400" dirty="0"/>
            </a:p>
          </p:txBody>
        </p:sp>
        <p:sp>
          <p:nvSpPr>
            <p:cNvPr id="10" name="Oval Callout 9"/>
            <p:cNvSpPr/>
            <p:nvPr/>
          </p:nvSpPr>
          <p:spPr>
            <a:xfrm>
              <a:off x="10346480" y="2449115"/>
              <a:ext cx="1007321" cy="914400"/>
            </a:xfrm>
            <a:prstGeom prst="wedgeEllipseCallout">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3</a:t>
              </a:r>
              <a:endParaRPr lang="en-CA" sz="5400" dirty="0"/>
            </a:p>
          </p:txBody>
        </p:sp>
        <p:sp>
          <p:nvSpPr>
            <p:cNvPr id="11" name="Oval Callout 10"/>
            <p:cNvSpPr/>
            <p:nvPr/>
          </p:nvSpPr>
          <p:spPr>
            <a:xfrm>
              <a:off x="8792739" y="4939903"/>
              <a:ext cx="1007321" cy="914400"/>
            </a:xfrm>
            <a:prstGeom prst="wedgeEllipseCallout">
              <a:avLst>
                <a:gd name="adj1" fmla="val 22005"/>
                <a:gd name="adj2" fmla="val -68961"/>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2</a:t>
              </a:r>
              <a:endParaRPr lang="en-CA" sz="5400" dirty="0"/>
            </a:p>
          </p:txBody>
        </p:sp>
        <p:sp>
          <p:nvSpPr>
            <p:cNvPr id="12" name="TextBox 11"/>
            <p:cNvSpPr txBox="1"/>
            <p:nvPr/>
          </p:nvSpPr>
          <p:spPr>
            <a:xfrm>
              <a:off x="8207743" y="1696164"/>
              <a:ext cx="2057400" cy="861774"/>
            </a:xfrm>
            <a:prstGeom prst="rect">
              <a:avLst/>
            </a:prstGeom>
            <a:noFill/>
          </p:spPr>
          <p:txBody>
            <a:bodyPr wrap="square" lIns="0" tIns="0" rIns="0" bIns="0" rtlCol="0">
              <a:spAutoFit/>
            </a:bodyPr>
            <a:lstStyle/>
            <a:p>
              <a:r>
                <a:rPr lang="en-US" sz="2800" dirty="0" smtClean="0">
                  <a:solidFill>
                    <a:schemeClr val="accent1"/>
                  </a:solidFill>
                </a:rPr>
                <a:t>How to</a:t>
              </a:r>
              <a:br>
                <a:rPr lang="en-US" sz="2800" dirty="0" smtClean="0">
                  <a:solidFill>
                    <a:schemeClr val="accent1"/>
                  </a:solidFill>
                </a:rPr>
              </a:br>
              <a:r>
                <a:rPr lang="en-US" sz="2800" dirty="0" smtClean="0">
                  <a:solidFill>
                    <a:schemeClr val="accent1"/>
                  </a:solidFill>
                </a:rPr>
                <a:t>add a slide</a:t>
              </a:r>
              <a:endParaRPr lang="en-CA" sz="2800" dirty="0">
                <a:solidFill>
                  <a:schemeClr val="accent1"/>
                </a:solidFill>
              </a:endParaRPr>
            </a:p>
          </p:txBody>
        </p:sp>
      </p:grpSp>
      <p:sp>
        <p:nvSpPr>
          <p:cNvPr id="13" name="TextBox 12"/>
          <p:cNvSpPr txBox="1"/>
          <p:nvPr/>
        </p:nvSpPr>
        <p:spPr>
          <a:xfrm>
            <a:off x="407353" y="457200"/>
            <a:ext cx="10717847" cy="492443"/>
          </a:xfrm>
          <a:prstGeom prst="rect">
            <a:avLst/>
          </a:prstGeom>
          <a:noFill/>
        </p:spPr>
        <p:txBody>
          <a:bodyPr wrap="square" lIns="0" tIns="0" rIns="0" bIns="0" rtlCol="0">
            <a:spAutoFit/>
          </a:bodyPr>
          <a:lstStyle/>
          <a:p>
            <a:r>
              <a:rPr lang="en-US" sz="3200" dirty="0" smtClean="0">
                <a:solidFill>
                  <a:schemeClr val="tx1"/>
                </a:solidFill>
              </a:rPr>
              <a:t>How to get started</a:t>
            </a:r>
            <a:endParaRPr lang="en-CA" sz="3200" dirty="0">
              <a:solidFill>
                <a:schemeClr val="tx1"/>
              </a:solidFill>
            </a:endParaRPr>
          </a:p>
        </p:txBody>
      </p:sp>
    </p:spTree>
    <p:extLst>
      <p:ext uri="{BB962C8B-B14F-4D97-AF65-F5344CB8AC3E}">
        <p14:creationId xmlns:p14="http://schemas.microsoft.com/office/powerpoint/2010/main" val="9770122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4343400"/>
            <a:ext cx="10363200" cy="685800"/>
          </a:xfrm>
        </p:spPr>
        <p:txBody>
          <a:bodyPr tIns="0">
            <a:normAutofit/>
          </a:bodyPr>
          <a:lstStyle>
            <a:lvl1pPr algn="l">
              <a:defRPr sz="3000" baseline="0">
                <a:latin typeface="Verdana" panose="020B0604030504040204" pitchFamily="34" charset="0"/>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812800" y="5029200"/>
            <a:ext cx="10363200" cy="381000"/>
          </a:xfrm>
          <a:prstGeom prst="rect">
            <a:avLst/>
          </a:prstGeom>
        </p:spPr>
        <p:txBody>
          <a:bodyPr tIns="0"/>
          <a:lstStyle>
            <a:lvl1pPr>
              <a:defRPr sz="1800"/>
            </a:lvl1pPr>
          </a:lstStyle>
          <a:p>
            <a:pPr lvl="0"/>
            <a:r>
              <a:rPr lang="en-US" dirty="0" smtClean="0"/>
              <a:t>Click to edit presentation subtitle</a:t>
            </a:r>
            <a:endParaRPr lang="en-US" dirty="0"/>
          </a:p>
        </p:txBody>
      </p:sp>
    </p:spTree>
    <p:extLst>
      <p:ext uri="{BB962C8B-B14F-4D97-AF65-F5344CB8AC3E}">
        <p14:creationId xmlns:p14="http://schemas.microsoft.com/office/powerpoint/2010/main" val="6909677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8713" y="378442"/>
            <a:ext cx="9336743" cy="787121"/>
          </a:xfrm>
        </p:spPr>
        <p:txBody>
          <a:bodyPr>
            <a:normAutofit/>
          </a:bodyPr>
          <a:lstStyle>
            <a:lvl1pPr algn="l">
              <a:defRPr sz="3200">
                <a:solidFill>
                  <a:srgbClr val="02B0EA"/>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1948713" y="1668321"/>
            <a:ext cx="7356860" cy="3910346"/>
          </a:xfrm>
          <a:prstGeom prst="rect">
            <a:avLst/>
          </a:prstGeom>
        </p:spPr>
        <p:txBody>
          <a:bodyPr/>
          <a:lstStyle>
            <a:lvl1pPr marL="0" indent="0">
              <a:lnSpc>
                <a:spcPct val="100000"/>
              </a:lnSpc>
              <a:spcBef>
                <a:spcPts val="0"/>
              </a:spcBef>
              <a:spcAft>
                <a:spcPts val="600"/>
              </a:spcAft>
              <a:buNone/>
              <a:defRPr sz="2600" baseline="0">
                <a:solidFill>
                  <a:schemeClr val="bg1">
                    <a:lumMod val="50000"/>
                  </a:schemeClr>
                </a:solidFill>
                <a:latin typeface="Verdana"/>
                <a:cs typeface="Verdana"/>
              </a:defRPr>
            </a:lvl1pPr>
            <a:lvl2pPr>
              <a:lnSpc>
                <a:spcPct val="100000"/>
              </a:lnSpc>
              <a:spcBef>
                <a:spcPts val="0"/>
              </a:spcBef>
              <a:spcAft>
                <a:spcPts val="600"/>
              </a:spcAft>
              <a:defRPr sz="2200" baseline="0">
                <a:solidFill>
                  <a:schemeClr val="bg1">
                    <a:lumMod val="50000"/>
                  </a:schemeClr>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391234" y="6538912"/>
            <a:ext cx="800767" cy="319088"/>
          </a:xfrm>
          <a:prstGeom prst="rect">
            <a:avLst/>
          </a:prstGeom>
        </p:spPr>
        <p:txBody>
          <a:bodyPr/>
          <a:lstStyle>
            <a:lvl1pPr algn="ctr">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3221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2800" baseline="0"/>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a:buClr>
                <a:srgbClr val="F57A01"/>
              </a:buClr>
              <a:defRPr sz="2700" baseline="0">
                <a:latin typeface="Verdana" panose="020B0604030504040204" pitchFamily="34" charset="0"/>
              </a:defRPr>
            </a:lvl1pPr>
            <a:lvl2pPr>
              <a:defRPr sz="2600" baseline="0">
                <a:latin typeface="Verdana" panose="020B0604030504040204" pitchFamily="34"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2"/>
          </p:nvPr>
        </p:nvSpPr>
        <p:spPr/>
        <p:txBody>
          <a:bodyPr/>
          <a:lstStyle/>
          <a:p>
            <a:fld id="{0FF33D2E-B4E6-4FF6-99DC-91C411C64D6C}" type="slidenum">
              <a:rPr lang="en-CA" smtClean="0"/>
              <a:t>‹#›</a:t>
            </a:fld>
            <a:endParaRPr lang="en-CA" dirty="0"/>
          </a:p>
        </p:txBody>
      </p:sp>
    </p:spTree>
    <p:extLst>
      <p:ext uri="{BB962C8B-B14F-4D97-AF65-F5344CB8AC3E}">
        <p14:creationId xmlns:p14="http://schemas.microsoft.com/office/powerpoint/2010/main" val="339416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3000" baseline="0">
                <a:latin typeface="Verdana" panose="020B0604030504040204" pitchFamily="34" charset="0"/>
              </a:defRPr>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marL="228600" indent="-228600">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buClr>
                <a:srgbClr val="F57A01"/>
              </a:buClr>
              <a:buFont typeface="Courier New" panose="02070309020205020404" pitchFamily="49" charset="0"/>
              <a:buChar char="o"/>
              <a:defRPr sz="2500" baseline="0">
                <a:solidFill>
                  <a:srgbClr val="404040"/>
                </a:solidFill>
                <a:latin typeface="Verdana" panose="020B0604030504040204" pitchFamily="34" charset="0"/>
              </a:defRPr>
            </a:lvl2pPr>
            <a:lvl3pPr marL="685800" indent="-171450">
              <a:buClr>
                <a:srgbClr val="F57A01"/>
              </a:buClr>
              <a:buFont typeface="Wingdings" panose="05000000000000000000" pitchFamily="2" charset="2"/>
              <a:buChar char="§"/>
              <a:defRPr baseline="0">
                <a:solidFill>
                  <a:srgbClr val="404040"/>
                </a:solidFill>
                <a:latin typeface="Verdana" panose="020B0604030504040204" pitchFamily="34" charset="0"/>
              </a:defRPr>
            </a:lvl3pPr>
            <a:lvl4pPr marL="914400" indent="-228600">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buClr>
                <a:srgbClr val="F57A01"/>
              </a:buClr>
              <a:buFont typeface="Arial" panose="020B0604020202020204" pitchFamily="34" charset="0"/>
              <a:buChar char="•"/>
              <a:defRPr baseline="0">
                <a:solidFill>
                  <a:srgbClr val="404040"/>
                </a:solidFill>
                <a:latin typeface="Verdan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96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CBC AGEND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2" name="TextBox 1"/>
          <p:cNvSpPr txBox="1"/>
          <p:nvPr/>
        </p:nvSpPr>
        <p:spPr>
          <a:xfrm>
            <a:off x="381000" y="355997"/>
            <a:ext cx="10744200" cy="492443"/>
          </a:xfrm>
          <a:prstGeom prst="rect">
            <a:avLst/>
          </a:prstGeom>
          <a:noFill/>
        </p:spPr>
        <p:txBody>
          <a:bodyPr wrap="square" lIns="0" tIns="0" rIns="0" bIns="0" rtlCol="0">
            <a:spAutoFit/>
          </a:bodyPr>
          <a:lstStyle/>
          <a:p>
            <a:r>
              <a:rPr lang="en-US" sz="3200" dirty="0" smtClean="0">
                <a:solidFill>
                  <a:schemeClr val="tx1">
                    <a:lumMod val="50000"/>
                  </a:schemeClr>
                </a:solidFill>
              </a:rPr>
              <a:t>Agenda</a:t>
            </a:r>
            <a:endParaRPr lang="en-CA" sz="3200" dirty="0">
              <a:solidFill>
                <a:schemeClr val="tx1">
                  <a:lumMod val="50000"/>
                </a:schemeClr>
              </a:solidFill>
            </a:endParaRPr>
          </a:p>
        </p:txBody>
      </p:sp>
      <p:sp>
        <p:nvSpPr>
          <p:cNvPr id="5" name="Text Placeholder 4"/>
          <p:cNvSpPr>
            <a:spLocks noGrp="1"/>
          </p:cNvSpPr>
          <p:nvPr>
            <p:ph type="body" sz="quarter" idx="10" hasCustomPrompt="1"/>
          </p:nvPr>
        </p:nvSpPr>
        <p:spPr>
          <a:xfrm>
            <a:off x="381000" y="1600200"/>
            <a:ext cx="11430000" cy="1641475"/>
          </a:xfrm>
          <a:prstGeom prst="rect">
            <a:avLst/>
          </a:prstGeom>
        </p:spPr>
        <p:txBody>
          <a:bodyPr lIns="0" tIns="0" rIns="0" bIns="0"/>
          <a:lstStyle>
            <a:lvl1pPr marL="514350" indent="-514350">
              <a:lnSpc>
                <a:spcPct val="150000"/>
              </a:lnSpc>
              <a:buClr>
                <a:srgbClr val="F57A01"/>
              </a:buClr>
              <a:buFont typeface="+mj-lt"/>
              <a:buAutoNum type="arabicPeriod"/>
              <a:tabLst/>
              <a:defRPr baseline="0">
                <a:solidFill>
                  <a:srgbClr val="404040"/>
                </a:solidFill>
                <a:latin typeface="Verdana" panose="020B0604030504040204" pitchFamily="34" charset="0"/>
              </a:defRPr>
            </a:lvl1pPr>
            <a:lvl2pPr marL="857250" indent="-342900">
              <a:lnSpc>
                <a:spcPct val="150000"/>
              </a:lnSpc>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1030287" indent="-342900">
              <a:lnSpc>
                <a:spcPct val="150000"/>
              </a:lnSpc>
              <a:buClr>
                <a:srgbClr val="F57A01"/>
              </a:buClr>
              <a:buSzPct val="80000"/>
              <a:buFont typeface="Wingdings" panose="05000000000000000000" pitchFamily="2" charset="2"/>
              <a:buChar char="Ø"/>
              <a:defRPr>
                <a:solidFill>
                  <a:srgbClr val="404040"/>
                </a:solidFill>
                <a:latin typeface="Verdana" panose="020B0604030504040204" pitchFamily="34" charset="0"/>
              </a:defRPr>
            </a:lvl3pPr>
            <a:lvl4pPr marL="974725" indent="-120650">
              <a:buFont typeface="Arial" panose="020B0604020202020204" pitchFamily="34" charset="0"/>
              <a:buChar char="•"/>
              <a:defRPr sz="1600">
                <a:solidFill>
                  <a:schemeClr val="tx1">
                    <a:lumMod val="50000"/>
                  </a:schemeClr>
                </a:solidFill>
              </a:defRPr>
            </a:lvl4pPr>
            <a:lvl5pPr marL="1089025" indent="-114300">
              <a:defRPr sz="1200">
                <a:solidFill>
                  <a:schemeClr val="tx1">
                    <a:lumMod val="50000"/>
                  </a:schemeClr>
                </a:solidFill>
              </a:defRPr>
            </a:lvl5pPr>
          </a:lstStyle>
          <a:p>
            <a:pPr lvl="0"/>
            <a:r>
              <a:rPr lang="en-US" dirty="0" smtClean="0"/>
              <a:t>Click to add an agenda list.</a:t>
            </a:r>
          </a:p>
          <a:p>
            <a:pPr lvl="1"/>
            <a:r>
              <a:rPr lang="en-US" dirty="0" smtClean="0"/>
              <a:t>Second level</a:t>
            </a:r>
          </a:p>
          <a:p>
            <a:pPr lvl="2"/>
            <a:r>
              <a:rPr lang="en-US" dirty="0" smtClean="0"/>
              <a:t>Third level</a:t>
            </a:r>
          </a:p>
        </p:txBody>
      </p:sp>
      <p:sp>
        <p:nvSpPr>
          <p:cNvPr id="6"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56133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CBC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67800" y="6629400"/>
            <a:ext cx="2743200" cy="162649"/>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9" name="Title 9"/>
          <p:cNvSpPr>
            <a:spLocks noGrp="1"/>
          </p:cNvSpPr>
          <p:nvPr>
            <p:ph type="title" hasCustomPrompt="1"/>
          </p:nvPr>
        </p:nvSpPr>
        <p:spPr>
          <a:xfrm>
            <a:off x="381000" y="457201"/>
            <a:ext cx="10744200" cy="457199"/>
          </a:xfrm>
          <a:prstGeom prst="rect">
            <a:avLst/>
          </a:prstGeom>
        </p:spPr>
        <p:txBody>
          <a:bodyPr lIns="0" tIns="0" rIns="0" bIns="0"/>
          <a:lstStyle>
            <a:lvl1pPr>
              <a:defRPr baseline="0">
                <a:solidFill>
                  <a:schemeClr val="tx1">
                    <a:lumMod val="75000"/>
                  </a:schemeClr>
                </a:solidFill>
              </a:defRPr>
            </a:lvl1pPr>
          </a:lstStyle>
          <a:p>
            <a:r>
              <a:rPr lang="en-US" dirty="0" smtClean="0"/>
              <a:t>Click to edit blank page title</a:t>
            </a:r>
            <a:endParaRPr lang="en-CA" dirty="0"/>
          </a:p>
        </p:txBody>
      </p:sp>
      <p:sp>
        <p:nvSpPr>
          <p:cNvPr id="5" name="Footer Placeholder 5"/>
          <p:cNvSpPr txBox="1">
            <a:spLocks/>
          </p:cNvSpPr>
          <p:nvPr/>
        </p:nvSpPr>
        <p:spPr>
          <a:xfrm>
            <a:off x="409303" y="6400799"/>
            <a:ext cx="1876697" cy="391250"/>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037076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CBC CHART">
    <p:spTree>
      <p:nvGrpSpPr>
        <p:cNvPr id="1" name=""/>
        <p:cNvGrpSpPr/>
        <p:nvPr/>
      </p:nvGrpSpPr>
      <p:grpSpPr>
        <a:xfrm>
          <a:off x="0" y="0"/>
          <a:ext cx="0" cy="0"/>
          <a:chOff x="0" y="0"/>
          <a:chExt cx="0" cy="0"/>
        </a:xfrm>
      </p:grpSpPr>
      <p:sp>
        <p:nvSpPr>
          <p:cNvPr id="5" name="Chart Placeholder 4"/>
          <p:cNvSpPr>
            <a:spLocks noGrp="1"/>
          </p:cNvSpPr>
          <p:nvPr>
            <p:ph type="chart" sz="quarter" idx="13" hasCustomPrompt="1"/>
          </p:nvPr>
        </p:nvSpPr>
        <p:spPr>
          <a:xfrm>
            <a:off x="381000" y="1142999"/>
            <a:ext cx="11430000" cy="5257799"/>
          </a:xfrm>
          <a:prstGeom prst="rect">
            <a:avLst/>
          </a:prstGeom>
          <a:noFill/>
          <a:ln>
            <a:noFill/>
          </a:ln>
        </p:spPr>
        <p:txBody>
          <a:bodyPr lIns="0" tIns="0" rIns="0" bIns="0"/>
          <a:lstStyle>
            <a:lvl1pPr marL="0" indent="0">
              <a:buNone/>
              <a:defRPr baseline="0">
                <a:solidFill>
                  <a:srgbClr val="B7BBBD"/>
                </a:solidFill>
              </a:defRPr>
            </a:lvl1pPr>
          </a:lstStyle>
          <a:p>
            <a:r>
              <a:rPr lang="en-US" dirty="0" smtClean="0"/>
              <a:t>Click icon below to create or add chart from other file.</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chart title style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1121986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CBC TABLE">
    <p:spTree>
      <p:nvGrpSpPr>
        <p:cNvPr id="1" name=""/>
        <p:cNvGrpSpPr/>
        <p:nvPr/>
      </p:nvGrpSpPr>
      <p:grpSpPr>
        <a:xfrm>
          <a:off x="0" y="0"/>
          <a:ext cx="0" cy="0"/>
          <a:chOff x="0" y="0"/>
          <a:chExt cx="0" cy="0"/>
        </a:xfrm>
      </p:grpSpPr>
      <p:sp>
        <p:nvSpPr>
          <p:cNvPr id="6" name="Table Placeholder 5"/>
          <p:cNvSpPr>
            <a:spLocks noGrp="1"/>
          </p:cNvSpPr>
          <p:nvPr>
            <p:ph type="tbl" sz="quarter" idx="13" hasCustomPrompt="1"/>
          </p:nvPr>
        </p:nvSpPr>
        <p:spPr>
          <a:xfrm>
            <a:off x="381000" y="1143000"/>
            <a:ext cx="11430000" cy="5257800"/>
          </a:xfrm>
          <a:prstGeom prst="rect">
            <a:avLst/>
          </a:prstGeom>
        </p:spPr>
        <p:txBody>
          <a:bodyPr lIns="0" tIns="0" rIns="0" bIns="0"/>
          <a:lstStyle>
            <a:lvl1pPr marL="0" indent="0">
              <a:buNone/>
              <a:defRPr>
                <a:solidFill>
                  <a:srgbClr val="B7BBBD"/>
                </a:solidFill>
              </a:defRPr>
            </a:lvl1pPr>
          </a:lstStyle>
          <a:p>
            <a:r>
              <a:rPr lang="en-US" dirty="0" smtClean="0"/>
              <a:t>Click icon to create or add existing table from other program.</a:t>
            </a:r>
            <a:endParaRPr lang="en-CA" dirty="0"/>
          </a:p>
        </p:txBody>
      </p:sp>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table title</a:t>
            </a:r>
            <a:endParaRPr lang="en-CA" dirty="0"/>
          </a:p>
        </p:txBody>
      </p:sp>
      <p:sp>
        <p:nvSpPr>
          <p:cNvPr id="8"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4903067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CBC 2 COLUMN">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9025345"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5"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a two-column title</a:t>
            </a:r>
            <a:endParaRPr lang="en-CA" dirty="0"/>
          </a:p>
        </p:txBody>
      </p:sp>
      <p:sp>
        <p:nvSpPr>
          <p:cNvPr id="7" name="Footer Placeholder 5"/>
          <p:cNvSpPr txBox="1">
            <a:spLocks/>
          </p:cNvSpPr>
          <p:nvPr/>
        </p:nvSpPr>
        <p:spPr>
          <a:xfrm>
            <a:off x="413084" y="6583361"/>
            <a:ext cx="20290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90969A"/>
                </a:solidFill>
              </a:rPr>
              <a:t>DRAFT | Confidential</a:t>
            </a:r>
            <a:endParaRPr lang="en-CA" sz="1200" dirty="0" smtClean="0">
              <a:solidFill>
                <a:srgbClr val="90969A"/>
              </a:solidFill>
            </a:endParaRPr>
          </a:p>
          <a:p>
            <a:pPr algn="l"/>
            <a:endParaRPr lang="en-CA" sz="1400" dirty="0">
              <a:solidFill>
                <a:srgbClr val="90969A"/>
              </a:solidFill>
            </a:endParaRPr>
          </a:p>
        </p:txBody>
      </p:sp>
      <p:sp>
        <p:nvSpPr>
          <p:cNvPr id="8" name="Content Placeholder 2"/>
          <p:cNvSpPr>
            <a:spLocks noGrp="1"/>
          </p:cNvSpPr>
          <p:nvPr>
            <p:ph idx="1" hasCustomPrompt="1"/>
          </p:nvPr>
        </p:nvSpPr>
        <p:spPr>
          <a:xfrm>
            <a:off x="409302" y="116016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1st list</a:t>
            </a:r>
          </a:p>
          <a:p>
            <a:pPr lvl="1"/>
            <a:r>
              <a:rPr lang="en-US" dirty="0" smtClean="0"/>
              <a:t>Second level</a:t>
            </a:r>
          </a:p>
          <a:p>
            <a:pPr lvl="2"/>
            <a:r>
              <a:rPr lang="en-US" dirty="0" smtClean="0"/>
              <a:t>Third level</a:t>
            </a:r>
          </a:p>
        </p:txBody>
      </p:sp>
      <p:sp>
        <p:nvSpPr>
          <p:cNvPr id="11" name="Content Placeholder 2"/>
          <p:cNvSpPr>
            <a:spLocks noGrp="1"/>
          </p:cNvSpPr>
          <p:nvPr>
            <p:ph idx="10" hasCustomPrompt="1"/>
          </p:nvPr>
        </p:nvSpPr>
        <p:spPr>
          <a:xfrm>
            <a:off x="6347459" y="1142999"/>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list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652819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CBC COMPAR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1000" y="1579114"/>
            <a:ext cx="5486400"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1st title</a:t>
            </a:r>
          </a:p>
        </p:txBody>
      </p:sp>
      <p:sp>
        <p:nvSpPr>
          <p:cNvPr id="5" name="Text Placeholder 4"/>
          <p:cNvSpPr>
            <a:spLocks noGrp="1"/>
          </p:cNvSpPr>
          <p:nvPr>
            <p:ph type="body" sz="quarter" idx="3" hasCustomPrompt="1"/>
          </p:nvPr>
        </p:nvSpPr>
        <p:spPr>
          <a:xfrm>
            <a:off x="6324599" y="1583909"/>
            <a:ext cx="5486399"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2nd title</a:t>
            </a:r>
          </a:p>
        </p:txBody>
      </p:sp>
      <p:sp>
        <p:nvSpPr>
          <p:cNvPr id="10" name="Slide Number Placeholder 5"/>
          <p:cNvSpPr>
            <a:spLocks noGrp="1"/>
          </p:cNvSpPr>
          <p:nvPr>
            <p:ph type="sldNum" sz="quarter" idx="10"/>
          </p:nvPr>
        </p:nvSpPr>
        <p:spPr>
          <a:xfrm>
            <a:off x="9067798"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3"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
        <p:nvSpPr>
          <p:cNvPr id="9"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a:t>
            </a:r>
            <a:r>
              <a:rPr lang="en-US" sz="1200" baseline="0" dirty="0" smtClean="0">
                <a:solidFill>
                  <a:srgbClr val="90969A"/>
                </a:solidFill>
              </a:rPr>
              <a:t> </a:t>
            </a:r>
            <a:r>
              <a:rPr lang="en-US" sz="1200" dirty="0" smtClean="0">
                <a:solidFill>
                  <a:srgbClr val="90969A"/>
                </a:solidFill>
              </a:rPr>
              <a:t>Confidential</a:t>
            </a:r>
            <a:endParaRPr lang="en-CA" sz="1200" dirty="0">
              <a:solidFill>
                <a:srgbClr val="90969A"/>
              </a:solidFill>
            </a:endParaRPr>
          </a:p>
        </p:txBody>
      </p:sp>
      <p:sp>
        <p:nvSpPr>
          <p:cNvPr id="15" name="Content Placeholder 2"/>
          <p:cNvSpPr>
            <a:spLocks noGrp="1"/>
          </p:cNvSpPr>
          <p:nvPr>
            <p:ph idx="13" hasCustomPrompt="1"/>
          </p:nvPr>
        </p:nvSpPr>
        <p:spPr>
          <a:xfrm>
            <a:off x="395151" y="2215106"/>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baseline="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baseline="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the 1st compare</a:t>
            </a:r>
          </a:p>
          <a:p>
            <a:pPr lvl="1"/>
            <a:r>
              <a:rPr lang="en-US" dirty="0" smtClean="0"/>
              <a:t>Second level</a:t>
            </a:r>
          </a:p>
          <a:p>
            <a:pPr lvl="2"/>
            <a:r>
              <a:rPr lang="en-US" dirty="0" smtClean="0"/>
              <a:t>Third level</a:t>
            </a:r>
          </a:p>
        </p:txBody>
      </p:sp>
      <p:sp>
        <p:nvSpPr>
          <p:cNvPr id="16" name="Content Placeholder 2"/>
          <p:cNvSpPr>
            <a:spLocks noGrp="1"/>
          </p:cNvSpPr>
          <p:nvPr>
            <p:ph idx="14" hasCustomPrompt="1"/>
          </p:nvPr>
        </p:nvSpPr>
        <p:spPr>
          <a:xfrm>
            <a:off x="6324599" y="220823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compare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928349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CBC OBJEC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495800" y="1143001"/>
            <a:ext cx="7298507" cy="5257800"/>
          </a:xfrm>
          <a:prstGeom prst="rect">
            <a:avLst/>
          </a:prstGeom>
        </p:spPr>
        <p:txBody>
          <a:bodyPr lIns="0" tIns="0" rIns="0" bIns="0"/>
          <a:lstStyle>
            <a:lvl1pPr marL="0" indent="0">
              <a:buNone/>
              <a:defRPr sz="3200">
                <a:solidFill>
                  <a:srgbClr val="B7BBB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or other object from another file.</a:t>
            </a:r>
            <a:endParaRPr lang="en-CA" dirty="0"/>
          </a:p>
        </p:txBody>
      </p:sp>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object w/ caption title</a:t>
            </a:r>
            <a:endParaRPr lang="en-CA" dirty="0"/>
          </a:p>
        </p:txBody>
      </p:sp>
      <p:sp>
        <p:nvSpPr>
          <p:cNvPr id="7"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2806592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CBC VIDE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video title</a:t>
            </a:r>
            <a:endParaRPr lang="en-CA" dirty="0"/>
          </a:p>
        </p:txBody>
      </p:sp>
      <p:sp>
        <p:nvSpPr>
          <p:cNvPr id="7"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
        <p:nvSpPr>
          <p:cNvPr id="5" name="Media Placeholder 4"/>
          <p:cNvSpPr>
            <a:spLocks noGrp="1"/>
          </p:cNvSpPr>
          <p:nvPr>
            <p:ph type="media" sz="quarter" idx="10" hasCustomPrompt="1"/>
          </p:nvPr>
        </p:nvSpPr>
        <p:spPr>
          <a:xfrm>
            <a:off x="4495800" y="1143000"/>
            <a:ext cx="7297738" cy="5257800"/>
          </a:xfrm>
          <a:prstGeom prst="rect">
            <a:avLst/>
          </a:prstGeom>
        </p:spPr>
        <p:txBody>
          <a:bodyPr lIns="0" tIns="0" rIns="0" bIns="0"/>
          <a:lstStyle>
            <a:lvl1pPr marL="0" indent="0">
              <a:buNone/>
              <a:defRPr baseline="0">
                <a:solidFill>
                  <a:schemeClr val="accent4"/>
                </a:solidFill>
              </a:defRPr>
            </a:lvl1pPr>
          </a:lstStyle>
          <a:p>
            <a:r>
              <a:rPr lang="en-US" dirty="0" smtClean="0"/>
              <a:t>Click icon below to add a video or other media.</a:t>
            </a:r>
            <a:endParaRPr lang="en-CA" dirty="0"/>
          </a:p>
        </p:txBody>
      </p:sp>
    </p:spTree>
    <p:extLst>
      <p:ext uri="{BB962C8B-B14F-4D97-AF65-F5344CB8AC3E}">
        <p14:creationId xmlns:p14="http://schemas.microsoft.com/office/powerpoint/2010/main" val="305400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81000" y="6400800"/>
            <a:ext cx="4114800" cy="365125"/>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Slide Number Placeholder 5"/>
          <p:cNvSpPr>
            <a:spLocks noGrp="1"/>
          </p:cNvSpPr>
          <p:nvPr>
            <p:ph type="sldNum" sz="quarter" idx="4"/>
          </p:nvPr>
        </p:nvSpPr>
        <p:spPr>
          <a:xfrm>
            <a:off x="9007152" y="6374674"/>
            <a:ext cx="2743200" cy="365125"/>
          </a:xfrm>
          <a:prstGeom prst="rect">
            <a:avLst/>
          </a:prstGeom>
        </p:spPr>
        <p:txBody>
          <a:bodyPr vert="horz" lIns="0" tIns="0" rIns="0" bIns="0" rtlCol="0" anchor="b" anchorCtr="0"/>
          <a:lstStyle>
            <a:lvl1pPr algn="r">
              <a:defRPr sz="1200">
                <a:solidFill>
                  <a:schemeClr val="tx1">
                    <a:tint val="75000"/>
                  </a:schemeClr>
                </a:solidFill>
              </a:defRPr>
            </a:lvl1pPr>
          </a:lstStyle>
          <a:p>
            <a:fld id="{0FF33D2E-B4E6-4FF6-99DC-91C411C64D6C}" type="slidenum">
              <a:rPr lang="en-CA" smtClean="0"/>
              <a:t>‹#›</a:t>
            </a:fld>
            <a:endParaRPr lang="en-CA" dirty="0"/>
          </a:p>
        </p:txBody>
      </p:sp>
      <p:sp>
        <p:nvSpPr>
          <p:cNvPr id="2" name="Title Placeholder 1"/>
          <p:cNvSpPr>
            <a:spLocks noGrp="1"/>
          </p:cNvSpPr>
          <p:nvPr>
            <p:ph type="title"/>
          </p:nvPr>
        </p:nvSpPr>
        <p:spPr>
          <a:xfrm>
            <a:off x="381000" y="447963"/>
            <a:ext cx="10744200" cy="466437"/>
          </a:xfrm>
          <a:prstGeom prst="rect">
            <a:avLst/>
          </a:prstGeom>
        </p:spPr>
        <p:txBody>
          <a:bodyPr vert="horz" lIns="0" tIns="0" rIns="0" bIns="0" rtlCol="0" anchor="ctr">
            <a:normAutofit/>
          </a:bodyPr>
          <a:lstStyle/>
          <a:p>
            <a:r>
              <a:rPr lang="en-US" smtClean="0"/>
              <a:t>Click to edit Master title style</a:t>
            </a:r>
            <a:endParaRPr lang="en-CA" dirty="0"/>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68000" y="430238"/>
            <a:ext cx="1354784" cy="501886"/>
          </a:xfrm>
          <a:prstGeom prst="rect">
            <a:avLst/>
          </a:prstGeom>
        </p:spPr>
      </p:pic>
    </p:spTree>
    <p:extLst>
      <p:ext uri="{BB962C8B-B14F-4D97-AF65-F5344CB8AC3E}">
        <p14:creationId xmlns:p14="http://schemas.microsoft.com/office/powerpoint/2010/main" val="311455814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6" r:id="rId14"/>
    <p:sldLayoutId id="2147483888" r:id="rId15"/>
    <p:sldLayoutId id="2147483762" r:id="rId1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CA" sz="3200" b="1" kern="1200" dirty="0">
          <a:solidFill>
            <a:srgbClr val="63BB4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9DE0"/>
        </a:buClr>
        <a:buFont typeface="Arial" panose="020B0604020202020204" pitchFamily="34" charset="0"/>
        <a:buChar char="•"/>
        <a:defRPr sz="2800" kern="1200">
          <a:solidFill>
            <a:schemeClr val="tx1"/>
          </a:solidFill>
          <a:latin typeface="+mj-lt"/>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800" kern="1200">
          <a:solidFill>
            <a:schemeClr val="tx1"/>
          </a:solidFill>
          <a:latin typeface="+mj-lt"/>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40">
          <p15:clr>
            <a:srgbClr val="F26B43"/>
          </p15:clr>
        </p15:guide>
        <p15:guide id="3"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45389" y="863601"/>
            <a:ext cx="5434642" cy="4588293"/>
          </a:xfrm>
        </p:spPr>
        <p:txBody>
          <a:bodyPr>
            <a:normAutofit/>
          </a:bodyPr>
          <a:lstStyle/>
          <a:p>
            <a:pPr algn="ctr"/>
            <a:r>
              <a:rPr lang="en-US" sz="4400" dirty="0" smtClean="0"/>
              <a:t>MELT Class 1 Driver Training</a:t>
            </a:r>
            <a:br>
              <a:rPr lang="en-US" sz="4400" dirty="0" smtClean="0"/>
            </a:br>
            <a:r>
              <a:rPr lang="en-US" sz="4400" dirty="0" smtClean="0"/>
              <a:t/>
            </a:r>
            <a:br>
              <a:rPr lang="en-US" sz="4400" dirty="0" smtClean="0"/>
            </a:br>
            <a:r>
              <a:rPr lang="en-US" sz="4400" i="1" dirty="0" smtClean="0"/>
              <a:t>Workplace Communication</a:t>
            </a:r>
            <a:endParaRPr lang="en-CA" sz="4400" i="1" dirty="0"/>
          </a:p>
        </p:txBody>
      </p:sp>
      <p:pic>
        <p:nvPicPr>
          <p:cNvPr id="4" name="Content Placeholder 4"/>
          <p:cNvPicPr>
            <a:picLocks noChangeAspect="1"/>
          </p:cNvPicPr>
          <p:nvPr/>
        </p:nvPicPr>
        <p:blipFill>
          <a:blip r:embed="rId3"/>
          <a:stretch>
            <a:fillRect/>
          </a:stretch>
        </p:blipFill>
        <p:spPr>
          <a:xfrm>
            <a:off x="7140181" y="895986"/>
            <a:ext cx="4214097" cy="4555908"/>
          </a:xfrm>
          <a:prstGeom prst="roundRect">
            <a:avLst/>
          </a:prstGeom>
          <a:noFill/>
        </p:spPr>
      </p:pic>
    </p:spTree>
    <p:extLst>
      <p:ext uri="{BB962C8B-B14F-4D97-AF65-F5344CB8AC3E}">
        <p14:creationId xmlns:p14="http://schemas.microsoft.com/office/powerpoint/2010/main" val="292763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well</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10</a:t>
            </a:fld>
            <a:endParaRPr lang="en-CA" dirty="0"/>
          </a:p>
        </p:txBody>
      </p:sp>
      <p:sp>
        <p:nvSpPr>
          <p:cNvPr id="6" name="Content Placeholder 2"/>
          <p:cNvSpPr>
            <a:spLocks noGrp="1"/>
          </p:cNvSpPr>
          <p:nvPr>
            <p:ph sz="quarter" idx="11"/>
          </p:nvPr>
        </p:nvSpPr>
        <p:spPr>
          <a:xfrm>
            <a:off x="1451958" y="1839191"/>
            <a:ext cx="9071262" cy="1132609"/>
          </a:xfrm>
        </p:spPr>
        <p:txBody>
          <a:bodyPr/>
          <a:lstStyle/>
          <a:p>
            <a:pPr marL="0" indent="0">
              <a:buNone/>
            </a:pPr>
            <a:r>
              <a:rPr lang="en-US" sz="2400" dirty="0" smtClean="0"/>
              <a:t>What can you do to make sure you listen well? </a:t>
            </a:r>
            <a:endParaRPr lang="en-CA" sz="2400" dirty="0"/>
          </a:p>
        </p:txBody>
      </p:sp>
    </p:spTree>
    <p:extLst>
      <p:ext uri="{BB962C8B-B14F-4D97-AF65-F5344CB8AC3E}">
        <p14:creationId xmlns:p14="http://schemas.microsoft.com/office/powerpoint/2010/main" val="403985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to make sure you listen well?</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11</a:t>
            </a:fld>
            <a:endParaRPr lang="en-CA" dirty="0"/>
          </a:p>
        </p:txBody>
      </p:sp>
      <p:sp>
        <p:nvSpPr>
          <p:cNvPr id="6" name="Content Placeholder 2"/>
          <p:cNvSpPr>
            <a:spLocks noGrp="1"/>
          </p:cNvSpPr>
          <p:nvPr>
            <p:ph sz="quarter" idx="11"/>
          </p:nvPr>
        </p:nvSpPr>
        <p:spPr>
          <a:xfrm>
            <a:off x="962526" y="1371600"/>
            <a:ext cx="10162674" cy="4523874"/>
          </a:xfrm>
        </p:spPr>
        <p:txBody>
          <a:bodyPr/>
          <a:lstStyle/>
          <a:p>
            <a:pPr marL="171450" lvl="0" indent="-171450"/>
            <a:r>
              <a:rPr lang="en-GB" sz="2400" dirty="0" smtClean="0"/>
              <a:t>Stop </a:t>
            </a:r>
            <a:r>
              <a:rPr lang="en-GB" sz="2400" dirty="0"/>
              <a:t>talking</a:t>
            </a:r>
            <a:endParaRPr lang="en-CA" sz="2400" dirty="0"/>
          </a:p>
          <a:p>
            <a:pPr marL="171450" lvl="0" indent="-171450"/>
            <a:r>
              <a:rPr lang="en-GB" sz="2400" dirty="0"/>
              <a:t>Eliminate </a:t>
            </a:r>
            <a:r>
              <a:rPr lang="en-GB" sz="2400" dirty="0" smtClean="0"/>
              <a:t>distractions</a:t>
            </a:r>
            <a:r>
              <a:rPr lang="en-CA" sz="2400" dirty="0"/>
              <a:t> </a:t>
            </a:r>
            <a:r>
              <a:rPr lang="en-CA" sz="2400" dirty="0" smtClean="0"/>
              <a:t>- </a:t>
            </a:r>
            <a:r>
              <a:rPr lang="en-GB" sz="2400" dirty="0"/>
              <a:t>m</a:t>
            </a:r>
            <a:r>
              <a:rPr lang="en-GB" sz="2400" dirty="0" smtClean="0"/>
              <a:t>ove </a:t>
            </a:r>
            <a:r>
              <a:rPr lang="en-GB" sz="2400" dirty="0"/>
              <a:t>to a quiet </a:t>
            </a:r>
            <a:r>
              <a:rPr lang="en-GB" sz="2400" dirty="0" smtClean="0"/>
              <a:t>place</a:t>
            </a:r>
            <a:endParaRPr lang="en-CA" sz="2400" dirty="0"/>
          </a:p>
          <a:p>
            <a:pPr marL="171450" lvl="0" indent="-171450"/>
            <a:r>
              <a:rPr lang="en-GB" sz="2400" dirty="0"/>
              <a:t>Recognize and tune out personal bias</a:t>
            </a:r>
            <a:endParaRPr lang="en-CA" sz="2400" dirty="0"/>
          </a:p>
          <a:p>
            <a:pPr marL="171450" lvl="0" indent="-171450"/>
            <a:r>
              <a:rPr lang="en-GB" sz="2400" dirty="0"/>
              <a:t>Focus on the speaker's problems rather than your own</a:t>
            </a:r>
            <a:endParaRPr lang="en-CA" sz="2400" dirty="0"/>
          </a:p>
          <a:p>
            <a:pPr marL="171450" lvl="0" indent="-171450"/>
            <a:r>
              <a:rPr lang="en-GB" sz="2400" dirty="0"/>
              <a:t>Use tone of voice and body language to show that you are </a:t>
            </a:r>
            <a:r>
              <a:rPr lang="en-GB" sz="2400" dirty="0" smtClean="0"/>
              <a:t>listening</a:t>
            </a:r>
            <a:endParaRPr lang="en-CA" sz="2400" dirty="0"/>
          </a:p>
          <a:p>
            <a:pPr marL="171450" lvl="0" indent="-171450"/>
            <a:r>
              <a:rPr lang="en-GB" sz="2400" dirty="0"/>
              <a:t>Focus on the content of the message rather than on the speaker or their communication style</a:t>
            </a:r>
            <a:endParaRPr lang="en-CA" sz="2400" dirty="0"/>
          </a:p>
          <a:p>
            <a:pPr marL="171450" lvl="0" indent="-171450"/>
            <a:r>
              <a:rPr lang="en-GB" sz="2400" dirty="0"/>
              <a:t>If the speaker has an accent different from yours, it can be helpful to look at their mouth when they are talking.</a:t>
            </a:r>
            <a:endParaRPr lang="en-CA" sz="2400" dirty="0"/>
          </a:p>
        </p:txBody>
      </p:sp>
    </p:spTree>
    <p:extLst>
      <p:ext uri="{BB962C8B-B14F-4D97-AF65-F5344CB8AC3E}">
        <p14:creationId xmlns:p14="http://schemas.microsoft.com/office/powerpoint/2010/main" val="106948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language activity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12</a:t>
            </a:fld>
            <a:endParaRPr lang="en-CA" dirty="0"/>
          </a:p>
        </p:txBody>
      </p:sp>
      <p:sp>
        <p:nvSpPr>
          <p:cNvPr id="6" name="Content Placeholder 2"/>
          <p:cNvSpPr>
            <a:spLocks noGrp="1"/>
          </p:cNvSpPr>
          <p:nvPr>
            <p:ph sz="quarter" idx="11"/>
          </p:nvPr>
        </p:nvSpPr>
        <p:spPr>
          <a:xfrm>
            <a:off x="1330038" y="1839191"/>
            <a:ext cx="9071262" cy="1132609"/>
          </a:xfrm>
        </p:spPr>
        <p:txBody>
          <a:bodyPr/>
          <a:lstStyle/>
          <a:p>
            <a:pPr marL="0" indent="0">
              <a:buNone/>
            </a:pPr>
            <a:r>
              <a:rPr lang="en-GB" sz="2400" dirty="0" smtClean="0"/>
              <a:t>How </a:t>
            </a:r>
            <a:r>
              <a:rPr lang="en-GB" sz="2400" dirty="0"/>
              <a:t>can one’s body language affect your communication with another person</a:t>
            </a:r>
            <a:r>
              <a:rPr lang="en-GB" sz="2400" dirty="0" smtClean="0"/>
              <a:t>?</a:t>
            </a:r>
            <a:endParaRPr lang="en-CA" sz="2400" dirty="0"/>
          </a:p>
        </p:txBody>
      </p:sp>
    </p:spTree>
    <p:extLst>
      <p:ext uri="{BB962C8B-B14F-4D97-AF65-F5344CB8AC3E}">
        <p14:creationId xmlns:p14="http://schemas.microsoft.com/office/powerpoint/2010/main" val="207411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communication technology </a:t>
            </a:r>
            <a:endParaRPr lang="en-CA" dirty="0"/>
          </a:p>
        </p:txBody>
      </p:sp>
      <p:pic>
        <p:nvPicPr>
          <p:cNvPr id="5" name="Content Placeholder 4"/>
          <p:cNvPicPr>
            <a:picLocks noGrp="1" noChangeAspect="1"/>
          </p:cNvPicPr>
          <p:nvPr>
            <p:ph sz="quarter" idx="11"/>
          </p:nvPr>
        </p:nvPicPr>
        <p:blipFill>
          <a:blip r:embed="rId3"/>
          <a:stretch>
            <a:fillRect/>
          </a:stretch>
        </p:blipFill>
        <p:spPr>
          <a:xfrm>
            <a:off x="2351196" y="1411203"/>
            <a:ext cx="7009524" cy="4466667"/>
          </a:xfrm>
          <a:prstGeom prst="roundRect">
            <a:avLst/>
          </a:prstGeom>
        </p:spPr>
      </p:pic>
      <p:sp>
        <p:nvSpPr>
          <p:cNvPr id="4" name="Slide Number Placeholder 3"/>
          <p:cNvSpPr>
            <a:spLocks noGrp="1"/>
          </p:cNvSpPr>
          <p:nvPr>
            <p:ph type="sldNum" sz="quarter" idx="12"/>
          </p:nvPr>
        </p:nvSpPr>
        <p:spPr/>
        <p:txBody>
          <a:bodyPr/>
          <a:lstStyle/>
          <a:p>
            <a:fld id="{0FF33D2E-B4E6-4FF6-99DC-91C411C64D6C}" type="slidenum">
              <a:rPr lang="en-CA" smtClean="0"/>
              <a:t>13</a:t>
            </a:fld>
            <a:endParaRPr lang="en-CA" dirty="0"/>
          </a:p>
        </p:txBody>
      </p:sp>
    </p:spTree>
    <p:extLst>
      <p:ext uri="{BB962C8B-B14F-4D97-AF65-F5344CB8AC3E}">
        <p14:creationId xmlns:p14="http://schemas.microsoft.com/office/powerpoint/2010/main" val="117958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technology continued</a:t>
            </a:r>
            <a:endParaRPr lang="en-CA" dirty="0"/>
          </a:p>
        </p:txBody>
      </p:sp>
      <p:sp>
        <p:nvSpPr>
          <p:cNvPr id="3" name="Content Placeholder 2"/>
          <p:cNvSpPr>
            <a:spLocks noGrp="1"/>
          </p:cNvSpPr>
          <p:nvPr>
            <p:ph sz="quarter" idx="11"/>
          </p:nvPr>
        </p:nvSpPr>
        <p:spPr>
          <a:xfrm>
            <a:off x="609600" y="1960952"/>
            <a:ext cx="10515600" cy="1229058"/>
          </a:xfrm>
        </p:spPr>
        <p:txBody>
          <a:bodyPr/>
          <a:lstStyle/>
          <a:p>
            <a:pPr marL="457200" indent="-457200">
              <a:buFont typeface="+mj-lt"/>
              <a:buAutoNum type="arabicPeriod"/>
            </a:pPr>
            <a:r>
              <a:rPr lang="en-GB" sz="2400" dirty="0" smtClean="0">
                <a:ea typeface="DengXian" panose="02010600030101010101" pitchFamily="2" charset="-122"/>
                <a:cs typeface="Calibri" panose="020F0502020204030204" pitchFamily="34" charset="0"/>
              </a:rPr>
              <a:t>What </a:t>
            </a:r>
            <a:r>
              <a:rPr lang="en-GB" sz="2400" dirty="0">
                <a:ea typeface="DengXian" panose="02010600030101010101" pitchFamily="2" charset="-122"/>
                <a:cs typeface="Calibri" panose="020F0502020204030204" pitchFamily="34" charset="0"/>
              </a:rPr>
              <a:t>are three do’s of courteous cell phone use?</a:t>
            </a:r>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14</a:t>
            </a:fld>
            <a:endParaRPr lang="en-CA" dirty="0"/>
          </a:p>
        </p:txBody>
      </p:sp>
    </p:spTree>
    <p:extLst>
      <p:ext uri="{BB962C8B-B14F-4D97-AF65-F5344CB8AC3E}">
        <p14:creationId xmlns:p14="http://schemas.microsoft.com/office/powerpoint/2010/main" val="108737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technology continued</a:t>
            </a:r>
            <a:endParaRPr lang="en-CA" dirty="0"/>
          </a:p>
        </p:txBody>
      </p:sp>
      <p:sp>
        <p:nvSpPr>
          <p:cNvPr id="3" name="Content Placeholder 2"/>
          <p:cNvSpPr>
            <a:spLocks noGrp="1"/>
          </p:cNvSpPr>
          <p:nvPr>
            <p:ph sz="quarter" idx="11"/>
          </p:nvPr>
        </p:nvSpPr>
        <p:spPr>
          <a:xfrm>
            <a:off x="838201" y="1254370"/>
            <a:ext cx="10515600" cy="4034806"/>
          </a:xfrm>
        </p:spPr>
        <p:txBody>
          <a:bodyPr/>
          <a:lstStyle/>
          <a:p>
            <a:pPr marL="0" indent="0">
              <a:buNone/>
            </a:pPr>
            <a:r>
              <a:rPr lang="en-US" sz="2000" dirty="0" smtClean="0"/>
              <a:t>Do’s of cell phone use: </a:t>
            </a:r>
          </a:p>
          <a:p>
            <a:r>
              <a:rPr lang="en-US" sz="2000" dirty="0" smtClean="0"/>
              <a:t>Use only hands free when driving</a:t>
            </a:r>
          </a:p>
          <a:p>
            <a:r>
              <a:rPr lang="en-US" sz="2000" dirty="0" smtClean="0"/>
              <a:t>When possible, pull </a:t>
            </a:r>
            <a:r>
              <a:rPr lang="en-US" sz="2000" dirty="0"/>
              <a:t>over to make your </a:t>
            </a:r>
            <a:r>
              <a:rPr lang="en-US" sz="2000" dirty="0" smtClean="0"/>
              <a:t>calls.</a:t>
            </a:r>
            <a:endParaRPr lang="en-US" sz="2000" dirty="0"/>
          </a:p>
          <a:p>
            <a:r>
              <a:rPr lang="en-US" sz="2000" dirty="0"/>
              <a:t>Maintain a three </a:t>
            </a:r>
            <a:r>
              <a:rPr lang="en-US" sz="2000" dirty="0" err="1"/>
              <a:t>metre</a:t>
            </a:r>
            <a:r>
              <a:rPr lang="en-US" sz="2000" dirty="0"/>
              <a:t> zone around yourself while talking on a cell </a:t>
            </a:r>
            <a:r>
              <a:rPr lang="en-US" sz="2000" dirty="0" smtClean="0"/>
              <a:t>phone.</a:t>
            </a:r>
            <a:endParaRPr lang="en-US" sz="2000" dirty="0"/>
          </a:p>
          <a:p>
            <a:r>
              <a:rPr lang="en-US" sz="2000" dirty="0"/>
              <a:t>Keep calls brief and to the </a:t>
            </a:r>
            <a:r>
              <a:rPr lang="en-US" sz="2000" dirty="0" smtClean="0"/>
              <a:t>point.</a:t>
            </a:r>
            <a:endParaRPr lang="en-US" sz="2000" dirty="0"/>
          </a:p>
          <a:p>
            <a:r>
              <a:rPr lang="en-US" sz="2000" dirty="0"/>
              <a:t>Tell the person at the other end where you are or what you’re doing, so they can anticipate distractions or problems talking to </a:t>
            </a:r>
            <a:r>
              <a:rPr lang="en-US" sz="2000" dirty="0" smtClean="0"/>
              <a:t>you.</a:t>
            </a:r>
            <a:endParaRPr lang="en-US" sz="2000" dirty="0"/>
          </a:p>
          <a:p>
            <a:r>
              <a:rPr lang="en-US" sz="2000" dirty="0"/>
              <a:t>If your on speaker and you’re not alone, inform the caller that others are present.</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15</a:t>
            </a:fld>
            <a:endParaRPr lang="en-CA" dirty="0"/>
          </a:p>
        </p:txBody>
      </p:sp>
    </p:spTree>
    <p:extLst>
      <p:ext uri="{BB962C8B-B14F-4D97-AF65-F5344CB8AC3E}">
        <p14:creationId xmlns:p14="http://schemas.microsoft.com/office/powerpoint/2010/main" val="39855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technology continued</a:t>
            </a:r>
            <a:endParaRPr lang="en-CA" dirty="0"/>
          </a:p>
        </p:txBody>
      </p:sp>
      <p:sp>
        <p:nvSpPr>
          <p:cNvPr id="3" name="Content Placeholder 2"/>
          <p:cNvSpPr>
            <a:spLocks noGrp="1"/>
          </p:cNvSpPr>
          <p:nvPr>
            <p:ph sz="quarter" idx="11"/>
          </p:nvPr>
        </p:nvSpPr>
        <p:spPr>
          <a:xfrm>
            <a:off x="495300" y="1701179"/>
            <a:ext cx="10515600" cy="1727822"/>
          </a:xfrm>
        </p:spPr>
        <p:txBody>
          <a:bodyPr/>
          <a:lstStyle/>
          <a:p>
            <a:pPr marL="514350" indent="-514350">
              <a:buFont typeface="+mj-lt"/>
              <a:buAutoNum type="arabicPeriod" startAt="2"/>
            </a:pPr>
            <a:r>
              <a:rPr lang="en-US" sz="2400" dirty="0" smtClean="0"/>
              <a:t>What are the three don'ts of cell phone use? </a:t>
            </a:r>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16</a:t>
            </a:fld>
            <a:endParaRPr lang="en-CA" dirty="0"/>
          </a:p>
        </p:txBody>
      </p:sp>
    </p:spTree>
    <p:extLst>
      <p:ext uri="{BB962C8B-B14F-4D97-AF65-F5344CB8AC3E}">
        <p14:creationId xmlns:p14="http://schemas.microsoft.com/office/powerpoint/2010/main" val="345685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technology continued</a:t>
            </a:r>
            <a:endParaRPr lang="en-CA" dirty="0"/>
          </a:p>
        </p:txBody>
      </p:sp>
      <p:sp>
        <p:nvSpPr>
          <p:cNvPr id="3" name="Content Placeholder 2"/>
          <p:cNvSpPr>
            <a:spLocks noGrp="1"/>
          </p:cNvSpPr>
          <p:nvPr>
            <p:ph sz="quarter" idx="11"/>
          </p:nvPr>
        </p:nvSpPr>
        <p:spPr>
          <a:xfrm>
            <a:off x="838201" y="1254370"/>
            <a:ext cx="10515600" cy="3738736"/>
          </a:xfrm>
        </p:spPr>
        <p:txBody>
          <a:bodyPr/>
          <a:lstStyle/>
          <a:p>
            <a:pPr marL="0" indent="0">
              <a:buNone/>
            </a:pPr>
            <a:r>
              <a:rPr lang="en-US" sz="2000" dirty="0" smtClean="0"/>
              <a:t>Don’ts of cell phone use: </a:t>
            </a:r>
          </a:p>
          <a:p>
            <a:r>
              <a:rPr lang="en-US" sz="2000" dirty="0"/>
              <a:t>Don’t subject other people around you in a confined space (small room, elevator, etc.) to your conversation. Wait until you can be in a quiet, private location</a:t>
            </a:r>
          </a:p>
          <a:p>
            <a:r>
              <a:rPr lang="en-US" sz="2000" dirty="0"/>
              <a:t>Don’t set your cell phone ringer and tone to a loud, annoying </a:t>
            </a:r>
            <a:r>
              <a:rPr lang="en-US" sz="2000" dirty="0" smtClean="0"/>
              <a:t>tune.</a:t>
            </a:r>
            <a:endParaRPr lang="en-US" sz="2000" dirty="0"/>
          </a:p>
          <a:p>
            <a:r>
              <a:rPr lang="en-US" sz="2000" dirty="0"/>
              <a:t>Don’t dial while driving. Use voice activated </a:t>
            </a:r>
            <a:r>
              <a:rPr lang="en-US" sz="2000" dirty="0" smtClean="0"/>
              <a:t>dialing </a:t>
            </a:r>
            <a:r>
              <a:rPr lang="en-US" sz="2000" dirty="0"/>
              <a:t>or pull over to make that </a:t>
            </a:r>
            <a:r>
              <a:rPr lang="en-US" sz="2000" dirty="0" smtClean="0"/>
              <a:t>call.</a:t>
            </a:r>
            <a:endParaRPr lang="en-US" sz="2000" dirty="0"/>
          </a:p>
          <a:p>
            <a:r>
              <a:rPr lang="en-US" sz="2000" dirty="0"/>
              <a:t>Don’t take a personal call when you're discussing something with a </a:t>
            </a:r>
            <a:r>
              <a:rPr lang="en-US" sz="2000" dirty="0" smtClean="0"/>
              <a:t>customer.</a:t>
            </a:r>
            <a:endParaRPr lang="en-US" sz="2000" dirty="0"/>
          </a:p>
          <a:p>
            <a:r>
              <a:rPr lang="en-US" sz="2000" dirty="0"/>
              <a:t>Don’t have emotional conversations in public.</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17</a:t>
            </a:fld>
            <a:endParaRPr lang="en-CA" dirty="0"/>
          </a:p>
        </p:txBody>
      </p:sp>
    </p:spTree>
    <p:extLst>
      <p:ext uri="{BB962C8B-B14F-4D97-AF65-F5344CB8AC3E}">
        <p14:creationId xmlns:p14="http://schemas.microsoft.com/office/powerpoint/2010/main" val="126398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technology continued</a:t>
            </a:r>
            <a:endParaRPr lang="en-CA" dirty="0"/>
          </a:p>
        </p:txBody>
      </p:sp>
      <p:sp>
        <p:nvSpPr>
          <p:cNvPr id="3" name="Content Placeholder 2"/>
          <p:cNvSpPr>
            <a:spLocks noGrp="1"/>
          </p:cNvSpPr>
          <p:nvPr>
            <p:ph sz="quarter" idx="11"/>
          </p:nvPr>
        </p:nvSpPr>
        <p:spPr>
          <a:xfrm>
            <a:off x="1528011" y="1797668"/>
            <a:ext cx="8450178" cy="1426796"/>
          </a:xfrm>
        </p:spPr>
        <p:txBody>
          <a:bodyPr/>
          <a:lstStyle/>
          <a:p>
            <a:pPr marL="514350" indent="-514350">
              <a:buFont typeface="+mj-lt"/>
              <a:buAutoNum type="arabicPeriod" startAt="3"/>
            </a:pPr>
            <a:r>
              <a:rPr lang="en-US" sz="2400" dirty="0" smtClean="0"/>
              <a:t>What </a:t>
            </a:r>
            <a:r>
              <a:rPr lang="en-US" sz="2400" dirty="0"/>
              <a:t>are three tips for leaving an effective voice mail message?</a:t>
            </a:r>
            <a:r>
              <a:rPr lang="en-US" sz="2400" i="1" dirty="0"/>
              <a:t/>
            </a:r>
            <a:br>
              <a:rPr lang="en-US" sz="2400" i="1" dirty="0"/>
            </a:br>
            <a:endParaRPr lang="en-CA" sz="2400" i="1" dirty="0"/>
          </a:p>
        </p:txBody>
      </p:sp>
      <p:sp>
        <p:nvSpPr>
          <p:cNvPr id="4" name="Slide Number Placeholder 3"/>
          <p:cNvSpPr>
            <a:spLocks noGrp="1"/>
          </p:cNvSpPr>
          <p:nvPr>
            <p:ph type="sldNum" sz="quarter" idx="12"/>
          </p:nvPr>
        </p:nvSpPr>
        <p:spPr/>
        <p:txBody>
          <a:bodyPr/>
          <a:lstStyle/>
          <a:p>
            <a:fld id="{0FF33D2E-B4E6-4FF6-99DC-91C411C64D6C}" type="slidenum">
              <a:rPr lang="en-CA" smtClean="0"/>
              <a:t>18</a:t>
            </a:fld>
            <a:endParaRPr lang="en-CA" dirty="0"/>
          </a:p>
        </p:txBody>
      </p:sp>
    </p:spTree>
    <p:extLst>
      <p:ext uri="{BB962C8B-B14F-4D97-AF65-F5344CB8AC3E}">
        <p14:creationId xmlns:p14="http://schemas.microsoft.com/office/powerpoint/2010/main" val="21627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technology continued</a:t>
            </a:r>
            <a:endParaRPr lang="en-CA" dirty="0"/>
          </a:p>
        </p:txBody>
      </p:sp>
      <p:sp>
        <p:nvSpPr>
          <p:cNvPr id="3" name="Content Placeholder 2"/>
          <p:cNvSpPr>
            <a:spLocks noGrp="1"/>
          </p:cNvSpPr>
          <p:nvPr>
            <p:ph sz="quarter" idx="11"/>
          </p:nvPr>
        </p:nvSpPr>
        <p:spPr>
          <a:xfrm>
            <a:off x="838201" y="1254369"/>
            <a:ext cx="10515600" cy="3594357"/>
          </a:xfrm>
        </p:spPr>
        <p:txBody>
          <a:bodyPr/>
          <a:lstStyle/>
          <a:p>
            <a:pPr marL="0" indent="0">
              <a:buNone/>
            </a:pPr>
            <a:r>
              <a:rPr lang="en-US" sz="2000" dirty="0" smtClean="0"/>
              <a:t>Tips for voicemail:</a:t>
            </a:r>
          </a:p>
          <a:p>
            <a:r>
              <a:rPr lang="en-US" sz="2000" dirty="0"/>
              <a:t>identity yourself</a:t>
            </a:r>
          </a:p>
          <a:p>
            <a:r>
              <a:rPr lang="en-US" sz="2000" dirty="0"/>
              <a:t>leave your number</a:t>
            </a:r>
          </a:p>
          <a:p>
            <a:r>
              <a:rPr lang="en-US" sz="2000" dirty="0"/>
              <a:t>be clear and concise</a:t>
            </a:r>
          </a:p>
          <a:p>
            <a:r>
              <a:rPr lang="en-US" sz="2000" dirty="0"/>
              <a:t>speak slowly</a:t>
            </a:r>
          </a:p>
          <a:p>
            <a:r>
              <a:rPr lang="en-US" sz="2000" dirty="0"/>
              <a:t>say when you need a response by</a:t>
            </a:r>
          </a:p>
          <a:p>
            <a:r>
              <a:rPr lang="en-US" sz="2000" dirty="0"/>
              <a:t>indicate when you can be reached</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19</a:t>
            </a:fld>
            <a:endParaRPr lang="en-CA" dirty="0"/>
          </a:p>
        </p:txBody>
      </p:sp>
    </p:spTree>
    <p:extLst>
      <p:ext uri="{BB962C8B-B14F-4D97-AF65-F5344CB8AC3E}">
        <p14:creationId xmlns:p14="http://schemas.microsoft.com/office/powerpoint/2010/main" val="52286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overview </a:t>
            </a:r>
            <a:endParaRPr lang="en-CA" dirty="0"/>
          </a:p>
        </p:txBody>
      </p:sp>
      <p:sp>
        <p:nvSpPr>
          <p:cNvPr id="3" name="Content Placeholder 2"/>
          <p:cNvSpPr>
            <a:spLocks noGrp="1"/>
          </p:cNvSpPr>
          <p:nvPr>
            <p:ph sz="quarter" idx="11"/>
          </p:nvPr>
        </p:nvSpPr>
        <p:spPr>
          <a:xfrm>
            <a:off x="886969" y="1584939"/>
            <a:ext cx="7921335" cy="2943558"/>
          </a:xfrm>
        </p:spPr>
        <p:txBody>
          <a:bodyPr/>
          <a:lstStyle/>
          <a:p>
            <a:r>
              <a:rPr lang="en-US" sz="2000" dirty="0"/>
              <a:t>Communicating appropriately – words, tone, gestures and body language</a:t>
            </a:r>
          </a:p>
          <a:p>
            <a:r>
              <a:rPr lang="en-US" sz="2000" dirty="0"/>
              <a:t>Being sensitive to cultural, ethnic and gender diversity</a:t>
            </a:r>
          </a:p>
          <a:p>
            <a:r>
              <a:rPr lang="en-US" sz="2000" dirty="0"/>
              <a:t>Communication devices</a:t>
            </a:r>
          </a:p>
          <a:p>
            <a:endParaRPr lang="en-US" sz="2000" dirty="0"/>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a:t>
            </a:fld>
            <a:endParaRPr lang="en-CA" dirty="0"/>
          </a:p>
        </p:txBody>
      </p:sp>
    </p:spTree>
    <p:extLst>
      <p:ext uri="{BB962C8B-B14F-4D97-AF65-F5344CB8AC3E}">
        <p14:creationId xmlns:p14="http://schemas.microsoft.com/office/powerpoint/2010/main" val="148812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technology continued</a:t>
            </a:r>
            <a:endParaRPr lang="en-CA" dirty="0"/>
          </a:p>
        </p:txBody>
      </p:sp>
      <p:sp>
        <p:nvSpPr>
          <p:cNvPr id="3" name="Content Placeholder 2"/>
          <p:cNvSpPr>
            <a:spLocks noGrp="1"/>
          </p:cNvSpPr>
          <p:nvPr>
            <p:ph sz="quarter" idx="11"/>
          </p:nvPr>
        </p:nvSpPr>
        <p:spPr>
          <a:xfrm>
            <a:off x="495300" y="1701179"/>
            <a:ext cx="10515600" cy="1727822"/>
          </a:xfrm>
        </p:spPr>
        <p:txBody>
          <a:bodyPr/>
          <a:lstStyle/>
          <a:p>
            <a:pPr marL="514350" indent="-514350">
              <a:buFont typeface="+mj-lt"/>
              <a:buAutoNum type="arabicPeriod" startAt="4"/>
            </a:pPr>
            <a:r>
              <a:rPr lang="en-US" sz="2400" dirty="0"/>
              <a:t>What </a:t>
            </a:r>
            <a:r>
              <a:rPr lang="en-US" sz="2400" dirty="0" smtClean="0"/>
              <a:t>points are considered good </a:t>
            </a:r>
            <a:r>
              <a:rPr lang="en-US" sz="2400" dirty="0"/>
              <a:t>e-mail etiquette?</a:t>
            </a:r>
          </a:p>
        </p:txBody>
      </p:sp>
      <p:sp>
        <p:nvSpPr>
          <p:cNvPr id="4" name="Slide Number Placeholder 3"/>
          <p:cNvSpPr>
            <a:spLocks noGrp="1"/>
          </p:cNvSpPr>
          <p:nvPr>
            <p:ph type="sldNum" sz="quarter" idx="12"/>
          </p:nvPr>
        </p:nvSpPr>
        <p:spPr/>
        <p:txBody>
          <a:bodyPr/>
          <a:lstStyle/>
          <a:p>
            <a:fld id="{0FF33D2E-B4E6-4FF6-99DC-91C411C64D6C}" type="slidenum">
              <a:rPr lang="en-CA" smtClean="0"/>
              <a:t>20</a:t>
            </a:fld>
            <a:endParaRPr lang="en-CA" dirty="0"/>
          </a:p>
        </p:txBody>
      </p:sp>
    </p:spTree>
    <p:extLst>
      <p:ext uri="{BB962C8B-B14F-4D97-AF65-F5344CB8AC3E}">
        <p14:creationId xmlns:p14="http://schemas.microsoft.com/office/powerpoint/2010/main" val="1528079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technology continued</a:t>
            </a:r>
            <a:endParaRPr lang="en-CA" dirty="0"/>
          </a:p>
        </p:txBody>
      </p:sp>
      <p:sp>
        <p:nvSpPr>
          <p:cNvPr id="3" name="Content Placeholder 2"/>
          <p:cNvSpPr>
            <a:spLocks noGrp="1"/>
          </p:cNvSpPr>
          <p:nvPr>
            <p:ph sz="quarter" idx="11"/>
          </p:nvPr>
        </p:nvSpPr>
        <p:spPr>
          <a:xfrm>
            <a:off x="741949" y="1290464"/>
            <a:ext cx="10515600" cy="4292189"/>
          </a:xfrm>
        </p:spPr>
        <p:txBody>
          <a:bodyPr/>
          <a:lstStyle/>
          <a:p>
            <a:pPr marL="0" indent="0">
              <a:buNone/>
            </a:pPr>
            <a:r>
              <a:rPr lang="en-US" sz="2000" dirty="0" smtClean="0"/>
              <a:t>Email etiquette:</a:t>
            </a:r>
          </a:p>
          <a:p>
            <a:r>
              <a:rPr lang="en-US" sz="2000" dirty="0"/>
              <a:t>be concise and to the point</a:t>
            </a:r>
          </a:p>
          <a:p>
            <a:r>
              <a:rPr lang="en-US" sz="2000" dirty="0"/>
              <a:t>check spelling and grammar</a:t>
            </a:r>
          </a:p>
          <a:p>
            <a:r>
              <a:rPr lang="en-US" sz="2000" dirty="0"/>
              <a:t>answer as quickly as you can</a:t>
            </a:r>
          </a:p>
          <a:p>
            <a:r>
              <a:rPr lang="en-US" sz="2000" dirty="0"/>
              <a:t>don't attached big unnecessary files</a:t>
            </a:r>
          </a:p>
          <a:p>
            <a:r>
              <a:rPr lang="en-US" sz="2000" dirty="0"/>
              <a:t>don't over use flagging options</a:t>
            </a:r>
          </a:p>
          <a:p>
            <a:r>
              <a:rPr lang="en-US" sz="2000" dirty="0"/>
              <a:t>don't use all capitals</a:t>
            </a:r>
          </a:p>
          <a:p>
            <a:r>
              <a:rPr lang="en-US" sz="2000" dirty="0"/>
              <a:t>read messages before sending</a:t>
            </a:r>
          </a:p>
          <a:p>
            <a:r>
              <a:rPr lang="en-US" sz="2000" dirty="0"/>
              <a:t>use meaningful subject lines</a:t>
            </a:r>
          </a:p>
          <a:p>
            <a:r>
              <a:rPr lang="en-US" sz="2000" dirty="0"/>
              <a:t>don't send jokes without getting permission first</a:t>
            </a:r>
          </a:p>
        </p:txBody>
      </p:sp>
      <p:sp>
        <p:nvSpPr>
          <p:cNvPr id="4" name="Slide Number Placeholder 3"/>
          <p:cNvSpPr>
            <a:spLocks noGrp="1"/>
          </p:cNvSpPr>
          <p:nvPr>
            <p:ph type="sldNum" sz="quarter" idx="12"/>
          </p:nvPr>
        </p:nvSpPr>
        <p:spPr/>
        <p:txBody>
          <a:bodyPr/>
          <a:lstStyle/>
          <a:p>
            <a:fld id="{0FF33D2E-B4E6-4FF6-99DC-91C411C64D6C}" type="slidenum">
              <a:rPr lang="en-CA" smtClean="0"/>
              <a:t>21</a:t>
            </a:fld>
            <a:endParaRPr lang="en-CA" dirty="0"/>
          </a:p>
        </p:txBody>
      </p:sp>
    </p:spTree>
    <p:extLst>
      <p:ext uri="{BB962C8B-B14F-4D97-AF65-F5344CB8AC3E}">
        <p14:creationId xmlns:p14="http://schemas.microsoft.com/office/powerpoint/2010/main" val="90531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447963"/>
            <a:ext cx="10730345" cy="466437"/>
          </a:xfrm>
        </p:spPr>
        <p:txBody>
          <a:bodyPr/>
          <a:lstStyle/>
          <a:p>
            <a:r>
              <a:rPr lang="en-US" dirty="0"/>
              <a:t>C</a:t>
            </a:r>
            <a:r>
              <a:rPr lang="en-US" dirty="0" smtClean="0"/>
              <a:t>ommunication styles </a:t>
            </a:r>
            <a:endParaRPr lang="en-CA" dirty="0"/>
          </a:p>
        </p:txBody>
      </p:sp>
      <p:sp>
        <p:nvSpPr>
          <p:cNvPr id="3" name="Content Placeholder 2"/>
          <p:cNvSpPr>
            <a:spLocks noGrp="1"/>
          </p:cNvSpPr>
          <p:nvPr>
            <p:ph sz="quarter" idx="11"/>
          </p:nvPr>
        </p:nvSpPr>
        <p:spPr>
          <a:xfrm>
            <a:off x="803702" y="1607938"/>
            <a:ext cx="10574482" cy="1935640"/>
          </a:xfrm>
        </p:spPr>
        <p:txBody>
          <a:bodyPr/>
          <a:lstStyle/>
          <a:p>
            <a:pPr marL="0" indent="0">
              <a:buNone/>
            </a:pPr>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3</a:t>
            </a:fld>
            <a:endParaRPr lang="en-CA" dirty="0"/>
          </a:p>
        </p:txBody>
      </p:sp>
    </p:spTree>
    <p:extLst>
      <p:ext uri="{BB962C8B-B14F-4D97-AF65-F5344CB8AC3E}">
        <p14:creationId xmlns:p14="http://schemas.microsoft.com/office/powerpoint/2010/main" val="25624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447963"/>
            <a:ext cx="10730345" cy="466437"/>
          </a:xfrm>
        </p:spPr>
        <p:txBody>
          <a:bodyPr/>
          <a:lstStyle/>
          <a:p>
            <a:r>
              <a:rPr lang="en-US" dirty="0" smtClean="0"/>
              <a:t>What is your primary communication style? </a:t>
            </a:r>
            <a:endParaRPr lang="en-CA" dirty="0"/>
          </a:p>
        </p:txBody>
      </p:sp>
      <p:sp>
        <p:nvSpPr>
          <p:cNvPr id="3" name="Content Placeholder 2"/>
          <p:cNvSpPr>
            <a:spLocks noGrp="1"/>
          </p:cNvSpPr>
          <p:nvPr>
            <p:ph sz="quarter" idx="11"/>
          </p:nvPr>
        </p:nvSpPr>
        <p:spPr>
          <a:xfrm>
            <a:off x="803702" y="1607938"/>
            <a:ext cx="10574482" cy="1935640"/>
          </a:xfrm>
        </p:spPr>
        <p:txBody>
          <a:bodyPr/>
          <a:lstStyle/>
          <a:p>
            <a:pPr marL="0" indent="0">
              <a:buNone/>
            </a:pPr>
            <a:r>
              <a:rPr lang="en-US" sz="2000" dirty="0" smtClean="0"/>
              <a:t>Let’s take the quiz and find out...</a:t>
            </a:r>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4</a:t>
            </a:fld>
            <a:endParaRPr lang="en-CA" dirty="0"/>
          </a:p>
        </p:txBody>
      </p:sp>
    </p:spTree>
    <p:extLst>
      <p:ext uri="{BB962C8B-B14F-4D97-AF65-F5344CB8AC3E}">
        <p14:creationId xmlns:p14="http://schemas.microsoft.com/office/powerpoint/2010/main" val="130879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style scoring guide </a:t>
            </a:r>
            <a:endParaRPr lang="en-CA" dirty="0"/>
          </a:p>
        </p:txBody>
      </p:sp>
      <p:sp>
        <p:nvSpPr>
          <p:cNvPr id="3" name="Content Placeholder 2"/>
          <p:cNvSpPr>
            <a:spLocks noGrp="1"/>
          </p:cNvSpPr>
          <p:nvPr>
            <p:ph sz="quarter" idx="11"/>
          </p:nvPr>
        </p:nvSpPr>
        <p:spPr>
          <a:xfrm>
            <a:off x="838201" y="1402773"/>
            <a:ext cx="10515600" cy="3366654"/>
          </a:xfrm>
        </p:spPr>
        <p:txBody>
          <a:bodyPr/>
          <a:lstStyle/>
          <a:p>
            <a:r>
              <a:rPr lang="en-US" sz="2000" dirty="0"/>
              <a:t>Mostly A’s: passive</a:t>
            </a:r>
          </a:p>
          <a:p>
            <a:r>
              <a:rPr lang="en-US" sz="2000" dirty="0"/>
              <a:t>Mostly B’s: passive-aggressive</a:t>
            </a:r>
          </a:p>
          <a:p>
            <a:r>
              <a:rPr lang="en-US" sz="2000" dirty="0"/>
              <a:t>Mostly C’s: aggressive</a:t>
            </a:r>
          </a:p>
          <a:p>
            <a:r>
              <a:rPr lang="en-US" sz="2000" dirty="0"/>
              <a:t>Mostly D’s: assertive</a:t>
            </a:r>
          </a:p>
          <a:p>
            <a:endParaRPr lang="en-US" sz="2000" dirty="0" smtClean="0"/>
          </a:p>
          <a:p>
            <a:pPr marL="0" indent="0">
              <a:buNone/>
            </a:pPr>
            <a:r>
              <a:rPr lang="en-US" sz="2000" dirty="0"/>
              <a:t>Note: If you have two scores that are high and very close in number, this means you probably use both styles as needed, usually choosing the communication score with the highest score first. </a:t>
            </a:r>
            <a:endParaRPr lang="en-CA" sz="2000" dirty="0"/>
          </a:p>
          <a:p>
            <a:pPr marL="0" indent="0">
              <a:buNone/>
            </a:pPr>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5</a:t>
            </a:fld>
            <a:endParaRPr lang="en-CA" dirty="0"/>
          </a:p>
        </p:txBody>
      </p:sp>
    </p:spTree>
    <p:extLst>
      <p:ext uri="{BB962C8B-B14F-4D97-AF65-F5344CB8AC3E}">
        <p14:creationId xmlns:p14="http://schemas.microsoft.com/office/powerpoint/2010/main" val="33975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become an assertive communicator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6</a:t>
            </a:fld>
            <a:endParaRPr lang="en-CA" dirty="0"/>
          </a:p>
        </p:txBody>
      </p:sp>
      <p:sp>
        <p:nvSpPr>
          <p:cNvPr id="6" name="Content Placeholder 2"/>
          <p:cNvSpPr>
            <a:spLocks noGrp="1"/>
          </p:cNvSpPr>
          <p:nvPr>
            <p:ph sz="quarter" idx="11"/>
          </p:nvPr>
        </p:nvSpPr>
        <p:spPr>
          <a:xfrm>
            <a:off x="838201" y="1402773"/>
            <a:ext cx="10515600" cy="2836718"/>
          </a:xfrm>
        </p:spPr>
        <p:txBody>
          <a:bodyPr/>
          <a:lstStyle/>
          <a:p>
            <a:pPr marL="285750" lvl="0" indent="-285750"/>
            <a:r>
              <a:rPr lang="en-US" sz="2000" dirty="0"/>
              <a:t>Take ownership (use “I” statements)</a:t>
            </a:r>
            <a:endParaRPr lang="en-CA" sz="2000" dirty="0"/>
          </a:p>
          <a:p>
            <a:pPr marL="285750" lvl="0" indent="-285750"/>
            <a:r>
              <a:rPr lang="en-US" sz="2000" dirty="0"/>
              <a:t>Maintain eye contact</a:t>
            </a:r>
            <a:endParaRPr lang="en-CA" sz="2000" dirty="0"/>
          </a:p>
          <a:p>
            <a:pPr marL="285750" lvl="0" indent="-285750"/>
            <a:r>
              <a:rPr lang="en-US" sz="2000" dirty="0"/>
              <a:t>Learn to say “no”</a:t>
            </a:r>
            <a:endParaRPr lang="en-CA" sz="2000" dirty="0"/>
          </a:p>
          <a:p>
            <a:pPr marL="285750" lvl="0" indent="-285750"/>
            <a:r>
              <a:rPr lang="en-US" sz="2000" dirty="0"/>
              <a:t>Ask questions</a:t>
            </a:r>
            <a:endParaRPr lang="en-CA" sz="2000" dirty="0"/>
          </a:p>
          <a:p>
            <a:pPr marL="285750" lvl="0" indent="-285750"/>
            <a:r>
              <a:rPr lang="en-US" sz="2000" dirty="0"/>
              <a:t>Listen</a:t>
            </a:r>
            <a:endParaRPr lang="en-CA" sz="2000" dirty="0"/>
          </a:p>
          <a:p>
            <a:pPr marL="285750" lvl="0" indent="-285750"/>
            <a:r>
              <a:rPr lang="en-US" sz="2000" dirty="0"/>
              <a:t>Voice your needs and desires confidently</a:t>
            </a:r>
            <a:endParaRPr lang="en-CA" sz="2000" dirty="0"/>
          </a:p>
          <a:p>
            <a:endParaRPr lang="en-US" sz="2000" dirty="0" smtClean="0"/>
          </a:p>
          <a:p>
            <a:pPr marL="0" indent="0">
              <a:buNone/>
            </a:pPr>
            <a:endParaRPr lang="en-CA" sz="2000" dirty="0"/>
          </a:p>
        </p:txBody>
      </p:sp>
    </p:spTree>
    <p:extLst>
      <p:ext uri="{BB962C8B-B14F-4D97-AF65-F5344CB8AC3E}">
        <p14:creationId xmlns:p14="http://schemas.microsoft.com/office/powerpoint/2010/main" val="171626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communication</a:t>
            </a:r>
            <a:endParaRPr lang="en-CA" dirty="0"/>
          </a:p>
        </p:txBody>
      </p:sp>
      <p:sp>
        <p:nvSpPr>
          <p:cNvPr id="3" name="Content Placeholder 2"/>
          <p:cNvSpPr>
            <a:spLocks noGrp="1"/>
          </p:cNvSpPr>
          <p:nvPr>
            <p:ph sz="quarter" idx="11"/>
          </p:nvPr>
        </p:nvSpPr>
        <p:spPr>
          <a:xfrm>
            <a:off x="716974" y="1506682"/>
            <a:ext cx="6130636" cy="4052453"/>
          </a:xfrm>
        </p:spPr>
        <p:txBody>
          <a:bodyPr/>
          <a:lstStyle/>
          <a:p>
            <a:r>
              <a:rPr lang="en-US" sz="2000" dirty="0"/>
              <a:t>External barriers </a:t>
            </a:r>
          </a:p>
          <a:p>
            <a:r>
              <a:rPr lang="en-US" sz="2000" dirty="0"/>
              <a:t>Vocabulary/language use barriers</a:t>
            </a:r>
          </a:p>
          <a:p>
            <a:r>
              <a:rPr lang="en-US" sz="2000" dirty="0"/>
              <a:t>Situational barriers</a:t>
            </a:r>
          </a:p>
          <a:p>
            <a:r>
              <a:rPr lang="en-US" sz="2000" dirty="0"/>
              <a:t>Age</a:t>
            </a:r>
          </a:p>
          <a:p>
            <a:r>
              <a:rPr lang="en-US" sz="2000" dirty="0"/>
              <a:t>Physical appearance</a:t>
            </a:r>
          </a:p>
          <a:p>
            <a:r>
              <a:rPr lang="en-US" sz="2000" dirty="0"/>
              <a:t>Cultural attitudes</a:t>
            </a:r>
          </a:p>
          <a:p>
            <a:r>
              <a:rPr lang="en-US" sz="2000" dirty="0"/>
              <a:t>Body language</a:t>
            </a:r>
          </a:p>
          <a:p>
            <a:r>
              <a:rPr lang="en-US" sz="2000" dirty="0"/>
              <a:t>Gender language</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7</a:t>
            </a:fld>
            <a:endParaRPr lang="en-CA" dirty="0"/>
          </a:p>
        </p:txBody>
      </p:sp>
    </p:spTree>
    <p:extLst>
      <p:ext uri="{BB962C8B-B14F-4D97-AF65-F5344CB8AC3E}">
        <p14:creationId xmlns:p14="http://schemas.microsoft.com/office/powerpoint/2010/main" val="146102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24" y="447963"/>
            <a:ext cx="2653552" cy="1829072"/>
          </a:xfrm>
        </p:spPr>
        <p:txBody>
          <a:bodyPr>
            <a:normAutofit/>
          </a:bodyPr>
          <a:lstStyle/>
          <a:p>
            <a:r>
              <a:rPr lang="en-US" dirty="0" smtClean="0"/>
              <a:t>Gender inclusive language activity</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8</a:t>
            </a:fld>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818910403"/>
              </p:ext>
            </p:extLst>
          </p:nvPr>
        </p:nvGraphicFramePr>
        <p:xfrm>
          <a:off x="3980328" y="447963"/>
          <a:ext cx="7548284" cy="5740865"/>
        </p:xfrm>
        <a:graphic>
          <a:graphicData uri="http://schemas.openxmlformats.org/drawingml/2006/table">
            <a:tbl>
              <a:tblPr firstRow="1" bandRow="1">
                <a:tableStyleId>{5C22544A-7EE6-4342-B048-85BDC9FD1C3A}</a:tableStyleId>
              </a:tblPr>
              <a:tblGrid>
                <a:gridCol w="3783107">
                  <a:extLst>
                    <a:ext uri="{9D8B030D-6E8A-4147-A177-3AD203B41FA5}">
                      <a16:colId xmlns:a16="http://schemas.microsoft.com/office/drawing/2014/main" val="449843348"/>
                    </a:ext>
                  </a:extLst>
                </a:gridCol>
                <a:gridCol w="3765177">
                  <a:extLst>
                    <a:ext uri="{9D8B030D-6E8A-4147-A177-3AD203B41FA5}">
                      <a16:colId xmlns:a16="http://schemas.microsoft.com/office/drawing/2014/main" val="290432039"/>
                    </a:ext>
                  </a:extLst>
                </a:gridCol>
              </a:tblGrid>
              <a:tr h="376385">
                <a:tc>
                  <a:txBody>
                    <a:bodyPr/>
                    <a:lstStyle/>
                    <a:p>
                      <a:r>
                        <a:rPr lang="en-US" sz="1600" dirty="0" smtClean="0"/>
                        <a:t>Gendered noun</a:t>
                      </a:r>
                      <a:endParaRPr lang="en-CA" sz="1600" dirty="0"/>
                    </a:p>
                  </a:txBody>
                  <a:tcPr/>
                </a:tc>
                <a:tc>
                  <a:txBody>
                    <a:bodyPr/>
                    <a:lstStyle/>
                    <a:p>
                      <a:r>
                        <a:rPr lang="en-US" sz="1600" dirty="0" smtClean="0"/>
                        <a:t>Gender neutral noun</a:t>
                      </a:r>
                      <a:endParaRPr lang="en-CA" sz="1600" dirty="0"/>
                    </a:p>
                  </a:txBody>
                  <a:tcPr/>
                </a:tc>
                <a:extLst>
                  <a:ext uri="{0D108BD9-81ED-4DB2-BD59-A6C34878D82A}">
                    <a16:rowId xmlns:a16="http://schemas.microsoft.com/office/drawing/2014/main" val="3760604607"/>
                  </a:ext>
                </a:extLst>
              </a:tr>
              <a:tr h="262829">
                <a:tc>
                  <a:txBody>
                    <a:bodyPr/>
                    <a:lstStyle/>
                    <a:p>
                      <a:r>
                        <a:rPr lang="en-US" sz="1600" dirty="0" smtClean="0"/>
                        <a:t>Actress</a:t>
                      </a:r>
                      <a:endParaRPr lang="en-CA" sz="1600" dirty="0"/>
                    </a:p>
                  </a:txBody>
                  <a:tcPr/>
                </a:tc>
                <a:tc>
                  <a:txBody>
                    <a:bodyPr/>
                    <a:lstStyle/>
                    <a:p>
                      <a:endParaRPr lang="en-CA" sz="1600" dirty="0"/>
                    </a:p>
                  </a:txBody>
                  <a:tcPr/>
                </a:tc>
                <a:extLst>
                  <a:ext uri="{0D108BD9-81ED-4DB2-BD59-A6C34878D82A}">
                    <a16:rowId xmlns:a16="http://schemas.microsoft.com/office/drawing/2014/main" val="2983665790"/>
                  </a:ext>
                </a:extLst>
              </a:tr>
              <a:tr h="262829">
                <a:tc>
                  <a:txBody>
                    <a:bodyPr/>
                    <a:lstStyle/>
                    <a:p>
                      <a:r>
                        <a:rPr lang="en-US" sz="1600" dirty="0" smtClean="0"/>
                        <a:t>Anchorwoman, anchorman</a:t>
                      </a:r>
                      <a:endParaRPr lang="en-CA" sz="1600" dirty="0"/>
                    </a:p>
                  </a:txBody>
                  <a:tcPr/>
                </a:tc>
                <a:tc>
                  <a:txBody>
                    <a:bodyPr/>
                    <a:lstStyle/>
                    <a:p>
                      <a:endParaRPr lang="en-CA" sz="1600" dirty="0"/>
                    </a:p>
                  </a:txBody>
                  <a:tcPr/>
                </a:tc>
                <a:extLst>
                  <a:ext uri="{0D108BD9-81ED-4DB2-BD59-A6C34878D82A}">
                    <a16:rowId xmlns:a16="http://schemas.microsoft.com/office/drawing/2014/main" val="530398480"/>
                  </a:ext>
                </a:extLst>
              </a:tr>
              <a:tr h="262829">
                <a:tc>
                  <a:txBody>
                    <a:bodyPr/>
                    <a:lstStyle/>
                    <a:p>
                      <a:r>
                        <a:rPr lang="en-US" sz="1600" dirty="0" smtClean="0"/>
                        <a:t>Man-mad</a:t>
                      </a:r>
                      <a:endParaRPr lang="en-CA" sz="1600" dirty="0"/>
                    </a:p>
                  </a:txBody>
                  <a:tcPr/>
                </a:tc>
                <a:tc>
                  <a:txBody>
                    <a:bodyPr/>
                    <a:lstStyle/>
                    <a:p>
                      <a:endParaRPr lang="en-CA" sz="1600" dirty="0"/>
                    </a:p>
                  </a:txBody>
                  <a:tcPr/>
                </a:tc>
                <a:extLst>
                  <a:ext uri="{0D108BD9-81ED-4DB2-BD59-A6C34878D82A}">
                    <a16:rowId xmlns:a16="http://schemas.microsoft.com/office/drawing/2014/main" val="4211408889"/>
                  </a:ext>
                </a:extLst>
              </a:tr>
              <a:tr h="262829">
                <a:tc>
                  <a:txBody>
                    <a:bodyPr/>
                    <a:lstStyle/>
                    <a:p>
                      <a:r>
                        <a:rPr lang="en-US" sz="1600" dirty="0" smtClean="0"/>
                        <a:t>Flag man</a:t>
                      </a:r>
                      <a:endParaRPr lang="en-CA" sz="1600" dirty="0"/>
                    </a:p>
                  </a:txBody>
                  <a:tcPr/>
                </a:tc>
                <a:tc>
                  <a:txBody>
                    <a:bodyPr/>
                    <a:lstStyle/>
                    <a:p>
                      <a:endParaRPr lang="en-CA" sz="1600" dirty="0"/>
                    </a:p>
                  </a:txBody>
                  <a:tcPr/>
                </a:tc>
                <a:extLst>
                  <a:ext uri="{0D108BD9-81ED-4DB2-BD59-A6C34878D82A}">
                    <a16:rowId xmlns:a16="http://schemas.microsoft.com/office/drawing/2014/main" val="3386326970"/>
                  </a:ext>
                </a:extLst>
              </a:tr>
              <a:tr h="262829">
                <a:tc>
                  <a:txBody>
                    <a:bodyPr/>
                    <a:lstStyle/>
                    <a:p>
                      <a:r>
                        <a:rPr lang="en-US" sz="1600" dirty="0" smtClean="0"/>
                        <a:t>Businesswoman, businessman</a:t>
                      </a:r>
                      <a:endParaRPr lang="en-CA" sz="1600" dirty="0"/>
                    </a:p>
                  </a:txBody>
                  <a:tcPr/>
                </a:tc>
                <a:tc>
                  <a:txBody>
                    <a:bodyPr/>
                    <a:lstStyle/>
                    <a:p>
                      <a:endParaRPr lang="en-CA" sz="1600" dirty="0"/>
                    </a:p>
                  </a:txBody>
                  <a:tcPr/>
                </a:tc>
                <a:extLst>
                  <a:ext uri="{0D108BD9-81ED-4DB2-BD59-A6C34878D82A}">
                    <a16:rowId xmlns:a16="http://schemas.microsoft.com/office/drawing/2014/main" val="851339874"/>
                  </a:ext>
                </a:extLst>
              </a:tr>
              <a:tr h="262829">
                <a:tc>
                  <a:txBody>
                    <a:bodyPr/>
                    <a:lstStyle/>
                    <a:p>
                      <a:r>
                        <a:rPr lang="en-US" sz="1600" dirty="0" smtClean="0"/>
                        <a:t>Chairwoman, chairman</a:t>
                      </a:r>
                      <a:endParaRPr lang="en-CA" sz="1600" dirty="0"/>
                    </a:p>
                  </a:txBody>
                  <a:tcPr/>
                </a:tc>
                <a:tc>
                  <a:txBody>
                    <a:bodyPr/>
                    <a:lstStyle/>
                    <a:p>
                      <a:endParaRPr lang="en-CA" sz="1600" dirty="0"/>
                    </a:p>
                  </a:txBody>
                  <a:tcPr/>
                </a:tc>
                <a:extLst>
                  <a:ext uri="{0D108BD9-81ED-4DB2-BD59-A6C34878D82A}">
                    <a16:rowId xmlns:a16="http://schemas.microsoft.com/office/drawing/2014/main" val="3740387524"/>
                  </a:ext>
                </a:extLst>
              </a:tr>
              <a:tr h="262829">
                <a:tc>
                  <a:txBody>
                    <a:bodyPr/>
                    <a:lstStyle/>
                    <a:p>
                      <a:r>
                        <a:rPr lang="en-US" sz="1600" dirty="0" smtClean="0"/>
                        <a:t>Fireman</a:t>
                      </a:r>
                      <a:endParaRPr lang="en-CA" sz="1600" dirty="0"/>
                    </a:p>
                  </a:txBody>
                  <a:tcPr/>
                </a:tc>
                <a:tc>
                  <a:txBody>
                    <a:bodyPr/>
                    <a:lstStyle/>
                    <a:p>
                      <a:endParaRPr lang="en-CA" sz="1600" dirty="0"/>
                    </a:p>
                  </a:txBody>
                  <a:tcPr/>
                </a:tc>
                <a:extLst>
                  <a:ext uri="{0D108BD9-81ED-4DB2-BD59-A6C34878D82A}">
                    <a16:rowId xmlns:a16="http://schemas.microsoft.com/office/drawing/2014/main" val="1723118058"/>
                  </a:ext>
                </a:extLst>
              </a:tr>
              <a:tr h="262829">
                <a:tc>
                  <a:txBody>
                    <a:bodyPr/>
                    <a:lstStyle/>
                    <a:p>
                      <a:r>
                        <a:rPr lang="en-US" sz="1600" dirty="0" smtClean="0"/>
                        <a:t>Mailman</a:t>
                      </a:r>
                      <a:endParaRPr lang="en-CA" sz="1600" dirty="0"/>
                    </a:p>
                  </a:txBody>
                  <a:tcPr/>
                </a:tc>
                <a:tc>
                  <a:txBody>
                    <a:bodyPr/>
                    <a:lstStyle/>
                    <a:p>
                      <a:endParaRPr lang="en-CA" sz="1600" dirty="0"/>
                    </a:p>
                  </a:txBody>
                  <a:tcPr/>
                </a:tc>
                <a:extLst>
                  <a:ext uri="{0D108BD9-81ED-4DB2-BD59-A6C34878D82A}">
                    <a16:rowId xmlns:a16="http://schemas.microsoft.com/office/drawing/2014/main" val="2765419635"/>
                  </a:ext>
                </a:extLst>
              </a:tr>
              <a:tr h="262829">
                <a:tc>
                  <a:txBody>
                    <a:bodyPr/>
                    <a:lstStyle/>
                    <a:p>
                      <a:r>
                        <a:rPr lang="en-US" sz="1600" dirty="0" smtClean="0"/>
                        <a:t>Policeman</a:t>
                      </a:r>
                      <a:endParaRPr lang="en-CA" sz="1600" dirty="0"/>
                    </a:p>
                  </a:txBody>
                  <a:tcPr/>
                </a:tc>
                <a:tc>
                  <a:txBody>
                    <a:bodyPr/>
                    <a:lstStyle/>
                    <a:p>
                      <a:endParaRPr lang="en-CA" sz="1600" dirty="0"/>
                    </a:p>
                  </a:txBody>
                  <a:tcPr/>
                </a:tc>
                <a:extLst>
                  <a:ext uri="{0D108BD9-81ED-4DB2-BD59-A6C34878D82A}">
                    <a16:rowId xmlns:a16="http://schemas.microsoft.com/office/drawing/2014/main" val="3777403153"/>
                  </a:ext>
                </a:extLst>
              </a:tr>
              <a:tr h="262829">
                <a:tc>
                  <a:txBody>
                    <a:bodyPr/>
                    <a:lstStyle/>
                    <a:p>
                      <a:r>
                        <a:rPr lang="en-US" sz="1600" dirty="0" smtClean="0"/>
                        <a:t>Saleswoman, salesman</a:t>
                      </a:r>
                      <a:endParaRPr lang="en-CA" sz="1600" dirty="0"/>
                    </a:p>
                  </a:txBody>
                  <a:tcPr/>
                </a:tc>
                <a:tc>
                  <a:txBody>
                    <a:bodyPr/>
                    <a:lstStyle/>
                    <a:p>
                      <a:endParaRPr lang="en-CA" sz="1600" dirty="0"/>
                    </a:p>
                  </a:txBody>
                  <a:tcPr/>
                </a:tc>
                <a:extLst>
                  <a:ext uri="{0D108BD9-81ED-4DB2-BD59-A6C34878D82A}">
                    <a16:rowId xmlns:a16="http://schemas.microsoft.com/office/drawing/2014/main" val="2862710026"/>
                  </a:ext>
                </a:extLst>
              </a:tr>
              <a:tr h="262829">
                <a:tc>
                  <a:txBody>
                    <a:bodyPr/>
                    <a:lstStyle/>
                    <a:p>
                      <a:r>
                        <a:rPr lang="en-US" sz="1600" dirty="0" smtClean="0"/>
                        <a:t>Stewardess, steward </a:t>
                      </a:r>
                      <a:endParaRPr lang="en-CA" sz="1600" dirty="0"/>
                    </a:p>
                  </a:txBody>
                  <a:tcPr/>
                </a:tc>
                <a:tc>
                  <a:txBody>
                    <a:bodyPr/>
                    <a:lstStyle/>
                    <a:p>
                      <a:endParaRPr lang="en-CA" sz="1600" dirty="0"/>
                    </a:p>
                  </a:txBody>
                  <a:tcPr/>
                </a:tc>
                <a:extLst>
                  <a:ext uri="{0D108BD9-81ED-4DB2-BD59-A6C34878D82A}">
                    <a16:rowId xmlns:a16="http://schemas.microsoft.com/office/drawing/2014/main" val="3645781322"/>
                  </a:ext>
                </a:extLst>
              </a:tr>
              <a:tr h="262829">
                <a:tc>
                  <a:txBody>
                    <a:bodyPr/>
                    <a:lstStyle/>
                    <a:p>
                      <a:r>
                        <a:rPr lang="en-US" sz="1600" dirty="0" smtClean="0"/>
                        <a:t>Waitress</a:t>
                      </a:r>
                      <a:endParaRPr lang="en-CA" sz="1600" dirty="0"/>
                    </a:p>
                  </a:txBody>
                  <a:tcPr/>
                </a:tc>
                <a:tc>
                  <a:txBody>
                    <a:bodyPr/>
                    <a:lstStyle/>
                    <a:p>
                      <a:endParaRPr lang="en-CA" sz="1600" dirty="0"/>
                    </a:p>
                  </a:txBody>
                  <a:tcPr/>
                </a:tc>
                <a:extLst>
                  <a:ext uri="{0D108BD9-81ED-4DB2-BD59-A6C34878D82A}">
                    <a16:rowId xmlns:a16="http://schemas.microsoft.com/office/drawing/2014/main" val="1423205757"/>
                  </a:ext>
                </a:extLst>
              </a:tr>
              <a:tr h="262829">
                <a:tc>
                  <a:txBody>
                    <a:bodyPr/>
                    <a:lstStyle/>
                    <a:p>
                      <a:r>
                        <a:rPr lang="en-US" sz="1600" dirty="0" smtClean="0"/>
                        <a:t>Man</a:t>
                      </a:r>
                      <a:endParaRPr lang="en-CA" sz="1600" dirty="0"/>
                    </a:p>
                  </a:txBody>
                  <a:tcPr/>
                </a:tc>
                <a:tc>
                  <a:txBody>
                    <a:bodyPr/>
                    <a:lstStyle/>
                    <a:p>
                      <a:endParaRPr lang="en-CA" sz="1600" dirty="0"/>
                    </a:p>
                  </a:txBody>
                  <a:tcPr/>
                </a:tc>
                <a:extLst>
                  <a:ext uri="{0D108BD9-81ED-4DB2-BD59-A6C34878D82A}">
                    <a16:rowId xmlns:a16="http://schemas.microsoft.com/office/drawing/2014/main" val="2957503131"/>
                  </a:ext>
                </a:extLst>
              </a:tr>
              <a:tr h="262829">
                <a:tc>
                  <a:txBody>
                    <a:bodyPr/>
                    <a:lstStyle/>
                    <a:p>
                      <a:r>
                        <a:rPr lang="en-US" sz="1600" dirty="0" smtClean="0"/>
                        <a:t>Mankind</a:t>
                      </a:r>
                      <a:endParaRPr lang="en-CA" sz="1600" dirty="0"/>
                    </a:p>
                  </a:txBody>
                  <a:tcPr/>
                </a:tc>
                <a:tc>
                  <a:txBody>
                    <a:bodyPr/>
                    <a:lstStyle/>
                    <a:p>
                      <a:endParaRPr lang="en-CA" sz="1600" dirty="0"/>
                    </a:p>
                  </a:txBody>
                  <a:tcPr/>
                </a:tc>
                <a:extLst>
                  <a:ext uri="{0D108BD9-81ED-4DB2-BD59-A6C34878D82A}">
                    <a16:rowId xmlns:a16="http://schemas.microsoft.com/office/drawing/2014/main" val="913904252"/>
                  </a:ext>
                </a:extLst>
              </a:tr>
              <a:tr h="262829">
                <a:tc>
                  <a:txBody>
                    <a:bodyPr/>
                    <a:lstStyle/>
                    <a:p>
                      <a:r>
                        <a:rPr lang="en-US" sz="1600" dirty="0" smtClean="0"/>
                        <a:t>Handyman</a:t>
                      </a:r>
                      <a:endParaRPr lang="en-CA" sz="1600" dirty="0"/>
                    </a:p>
                  </a:txBody>
                  <a:tcPr/>
                </a:tc>
                <a:tc>
                  <a:txBody>
                    <a:bodyPr/>
                    <a:lstStyle/>
                    <a:p>
                      <a:endParaRPr lang="en-CA" sz="1600" dirty="0"/>
                    </a:p>
                  </a:txBody>
                  <a:tcPr/>
                </a:tc>
                <a:extLst>
                  <a:ext uri="{0D108BD9-81ED-4DB2-BD59-A6C34878D82A}">
                    <a16:rowId xmlns:a16="http://schemas.microsoft.com/office/drawing/2014/main" val="2782086484"/>
                  </a:ext>
                </a:extLst>
              </a:tr>
              <a:tr h="262829">
                <a:tc>
                  <a:txBody>
                    <a:bodyPr/>
                    <a:lstStyle/>
                    <a:p>
                      <a:r>
                        <a:rPr lang="en-US" sz="1600" dirty="0" smtClean="0"/>
                        <a:t>Housewife</a:t>
                      </a:r>
                      <a:endParaRPr lang="en-CA" sz="1600" dirty="0"/>
                    </a:p>
                  </a:txBody>
                  <a:tcPr/>
                </a:tc>
                <a:tc>
                  <a:txBody>
                    <a:bodyPr/>
                    <a:lstStyle/>
                    <a:p>
                      <a:endParaRPr lang="en-CA" sz="1600" dirty="0"/>
                    </a:p>
                  </a:txBody>
                  <a:tcPr/>
                </a:tc>
                <a:extLst>
                  <a:ext uri="{0D108BD9-81ED-4DB2-BD59-A6C34878D82A}">
                    <a16:rowId xmlns:a16="http://schemas.microsoft.com/office/drawing/2014/main" val="1964442789"/>
                  </a:ext>
                </a:extLst>
              </a:tr>
            </a:tbl>
          </a:graphicData>
        </a:graphic>
      </p:graphicFrame>
    </p:spTree>
    <p:extLst>
      <p:ext uri="{BB962C8B-B14F-4D97-AF65-F5344CB8AC3E}">
        <p14:creationId xmlns:p14="http://schemas.microsoft.com/office/powerpoint/2010/main" val="316781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0" y="447963"/>
            <a:ext cx="2510117" cy="1595990"/>
          </a:xfrm>
        </p:spPr>
        <p:txBody>
          <a:bodyPr>
            <a:normAutofit/>
          </a:bodyPr>
          <a:lstStyle/>
          <a:p>
            <a:r>
              <a:rPr lang="en-US" dirty="0" smtClean="0"/>
              <a:t>Gender inclusive language ideas</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9</a:t>
            </a:fld>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3631443699"/>
              </p:ext>
            </p:extLst>
          </p:nvPr>
        </p:nvGraphicFramePr>
        <p:xfrm>
          <a:off x="3612777" y="447963"/>
          <a:ext cx="7512423" cy="5699760"/>
        </p:xfrm>
        <a:graphic>
          <a:graphicData uri="http://schemas.openxmlformats.org/drawingml/2006/table">
            <a:tbl>
              <a:tblPr firstRow="1" bandRow="1">
                <a:tableStyleId>{5C22544A-7EE6-4342-B048-85BDC9FD1C3A}</a:tableStyleId>
              </a:tblPr>
              <a:tblGrid>
                <a:gridCol w="3754620">
                  <a:extLst>
                    <a:ext uri="{9D8B030D-6E8A-4147-A177-3AD203B41FA5}">
                      <a16:colId xmlns:a16="http://schemas.microsoft.com/office/drawing/2014/main" val="449843348"/>
                    </a:ext>
                  </a:extLst>
                </a:gridCol>
                <a:gridCol w="3757803">
                  <a:extLst>
                    <a:ext uri="{9D8B030D-6E8A-4147-A177-3AD203B41FA5}">
                      <a16:colId xmlns:a16="http://schemas.microsoft.com/office/drawing/2014/main" val="290432039"/>
                    </a:ext>
                  </a:extLst>
                </a:gridCol>
              </a:tblGrid>
              <a:tr h="249936">
                <a:tc>
                  <a:txBody>
                    <a:bodyPr/>
                    <a:lstStyle/>
                    <a:p>
                      <a:r>
                        <a:rPr lang="en-US" sz="1600" dirty="0" smtClean="0"/>
                        <a:t>Gendered noun</a:t>
                      </a:r>
                      <a:endParaRPr lang="en-CA" sz="1600" dirty="0"/>
                    </a:p>
                  </a:txBody>
                  <a:tcPr/>
                </a:tc>
                <a:tc>
                  <a:txBody>
                    <a:bodyPr/>
                    <a:lstStyle/>
                    <a:p>
                      <a:r>
                        <a:rPr lang="en-US" sz="1600" dirty="0" smtClean="0"/>
                        <a:t>Gender neutral noun</a:t>
                      </a:r>
                      <a:endParaRPr lang="en-CA" sz="1600" dirty="0"/>
                    </a:p>
                  </a:txBody>
                  <a:tcPr/>
                </a:tc>
                <a:extLst>
                  <a:ext uri="{0D108BD9-81ED-4DB2-BD59-A6C34878D82A}">
                    <a16:rowId xmlns:a16="http://schemas.microsoft.com/office/drawing/2014/main" val="3760604607"/>
                  </a:ext>
                </a:extLst>
              </a:tr>
              <a:tr h="262829">
                <a:tc>
                  <a:txBody>
                    <a:bodyPr/>
                    <a:lstStyle/>
                    <a:p>
                      <a:r>
                        <a:rPr lang="en-US" sz="1600" dirty="0" smtClean="0"/>
                        <a:t>Actress</a:t>
                      </a:r>
                      <a:endParaRPr lang="en-CA" sz="1600" dirty="0"/>
                    </a:p>
                  </a:txBody>
                  <a:tcPr/>
                </a:tc>
                <a:tc>
                  <a:txBody>
                    <a:bodyPr/>
                    <a:lstStyle/>
                    <a:p>
                      <a:r>
                        <a:rPr lang="en-US" sz="1600" dirty="0" smtClean="0"/>
                        <a:t>Actor</a:t>
                      </a:r>
                      <a:endParaRPr lang="en-CA" sz="1600" dirty="0"/>
                    </a:p>
                  </a:txBody>
                  <a:tcPr/>
                </a:tc>
                <a:extLst>
                  <a:ext uri="{0D108BD9-81ED-4DB2-BD59-A6C34878D82A}">
                    <a16:rowId xmlns:a16="http://schemas.microsoft.com/office/drawing/2014/main" val="2983665790"/>
                  </a:ext>
                </a:extLst>
              </a:tr>
              <a:tr h="262829">
                <a:tc>
                  <a:txBody>
                    <a:bodyPr/>
                    <a:lstStyle/>
                    <a:p>
                      <a:r>
                        <a:rPr lang="en-US" sz="1600" dirty="0" smtClean="0"/>
                        <a:t>Anchorwoman, anchorman</a:t>
                      </a:r>
                      <a:endParaRPr lang="en-CA" sz="1600" dirty="0"/>
                    </a:p>
                  </a:txBody>
                  <a:tcPr/>
                </a:tc>
                <a:tc>
                  <a:txBody>
                    <a:bodyPr/>
                    <a:lstStyle/>
                    <a:p>
                      <a:r>
                        <a:rPr lang="en-US" sz="1600" dirty="0" smtClean="0"/>
                        <a:t>Anchor</a:t>
                      </a:r>
                      <a:endParaRPr lang="en-CA" sz="1600" dirty="0"/>
                    </a:p>
                  </a:txBody>
                  <a:tcPr/>
                </a:tc>
                <a:extLst>
                  <a:ext uri="{0D108BD9-81ED-4DB2-BD59-A6C34878D82A}">
                    <a16:rowId xmlns:a16="http://schemas.microsoft.com/office/drawing/2014/main" val="530398480"/>
                  </a:ext>
                </a:extLst>
              </a:tr>
              <a:tr h="262829">
                <a:tc>
                  <a:txBody>
                    <a:bodyPr/>
                    <a:lstStyle/>
                    <a:p>
                      <a:r>
                        <a:rPr lang="en-US" sz="1600" dirty="0" smtClean="0"/>
                        <a:t>Man-made</a:t>
                      </a:r>
                      <a:endParaRPr lang="en-CA" sz="1600" dirty="0"/>
                    </a:p>
                  </a:txBody>
                  <a:tcPr/>
                </a:tc>
                <a:tc>
                  <a:txBody>
                    <a:bodyPr/>
                    <a:lstStyle/>
                    <a:p>
                      <a:r>
                        <a:rPr lang="en-US" sz="1600" dirty="0" smtClean="0"/>
                        <a:t>Machine-made, synthetic, artificial</a:t>
                      </a:r>
                      <a:endParaRPr lang="en-CA" sz="1600" dirty="0"/>
                    </a:p>
                  </a:txBody>
                  <a:tcPr/>
                </a:tc>
                <a:extLst>
                  <a:ext uri="{0D108BD9-81ED-4DB2-BD59-A6C34878D82A}">
                    <a16:rowId xmlns:a16="http://schemas.microsoft.com/office/drawing/2014/main" val="4211408889"/>
                  </a:ext>
                </a:extLst>
              </a:tr>
              <a:tr h="262829">
                <a:tc>
                  <a:txBody>
                    <a:bodyPr/>
                    <a:lstStyle/>
                    <a:p>
                      <a:r>
                        <a:rPr lang="en-US" sz="1600" dirty="0" smtClean="0"/>
                        <a:t>Flag man</a:t>
                      </a:r>
                      <a:endParaRPr lang="en-CA" sz="1600" dirty="0"/>
                    </a:p>
                  </a:txBody>
                  <a:tcPr/>
                </a:tc>
                <a:tc>
                  <a:txBody>
                    <a:bodyPr/>
                    <a:lstStyle/>
                    <a:p>
                      <a:r>
                        <a:rPr lang="en-US" sz="1600" dirty="0" smtClean="0"/>
                        <a:t>Flagger</a:t>
                      </a:r>
                      <a:endParaRPr lang="en-CA" sz="1600" dirty="0"/>
                    </a:p>
                  </a:txBody>
                  <a:tcPr/>
                </a:tc>
                <a:extLst>
                  <a:ext uri="{0D108BD9-81ED-4DB2-BD59-A6C34878D82A}">
                    <a16:rowId xmlns:a16="http://schemas.microsoft.com/office/drawing/2014/main" val="3386326970"/>
                  </a:ext>
                </a:extLst>
              </a:tr>
              <a:tr h="262829">
                <a:tc>
                  <a:txBody>
                    <a:bodyPr/>
                    <a:lstStyle/>
                    <a:p>
                      <a:r>
                        <a:rPr lang="en-US" sz="1600" dirty="0" smtClean="0"/>
                        <a:t>Business woman, business man</a:t>
                      </a:r>
                      <a:endParaRPr lang="en-CA" sz="1600" dirty="0"/>
                    </a:p>
                  </a:txBody>
                  <a:tcPr/>
                </a:tc>
                <a:tc>
                  <a:txBody>
                    <a:bodyPr/>
                    <a:lstStyle/>
                    <a:p>
                      <a:r>
                        <a:rPr lang="en-US" sz="1600" dirty="0" smtClean="0"/>
                        <a:t>Business person</a:t>
                      </a:r>
                      <a:endParaRPr lang="en-CA" sz="1600" dirty="0"/>
                    </a:p>
                  </a:txBody>
                  <a:tcPr/>
                </a:tc>
                <a:extLst>
                  <a:ext uri="{0D108BD9-81ED-4DB2-BD59-A6C34878D82A}">
                    <a16:rowId xmlns:a16="http://schemas.microsoft.com/office/drawing/2014/main" val="851339874"/>
                  </a:ext>
                </a:extLst>
              </a:tr>
              <a:tr h="262829">
                <a:tc>
                  <a:txBody>
                    <a:bodyPr/>
                    <a:lstStyle/>
                    <a:p>
                      <a:r>
                        <a:rPr lang="en-US" sz="1600" dirty="0" smtClean="0"/>
                        <a:t>Chairwoman, chairman</a:t>
                      </a:r>
                      <a:endParaRPr lang="en-CA" sz="1600" dirty="0"/>
                    </a:p>
                  </a:txBody>
                  <a:tcPr/>
                </a:tc>
                <a:tc>
                  <a:txBody>
                    <a:bodyPr/>
                    <a:lstStyle/>
                    <a:p>
                      <a:r>
                        <a:rPr lang="en-US" sz="1600" dirty="0" smtClean="0"/>
                        <a:t>Chair, head, chairperson</a:t>
                      </a:r>
                      <a:endParaRPr lang="en-CA" sz="1600" dirty="0"/>
                    </a:p>
                  </a:txBody>
                  <a:tcPr/>
                </a:tc>
                <a:extLst>
                  <a:ext uri="{0D108BD9-81ED-4DB2-BD59-A6C34878D82A}">
                    <a16:rowId xmlns:a16="http://schemas.microsoft.com/office/drawing/2014/main" val="3740387524"/>
                  </a:ext>
                </a:extLst>
              </a:tr>
              <a:tr h="262829">
                <a:tc>
                  <a:txBody>
                    <a:bodyPr/>
                    <a:lstStyle/>
                    <a:p>
                      <a:r>
                        <a:rPr lang="en-US" sz="1600" dirty="0" smtClean="0"/>
                        <a:t>Fireman</a:t>
                      </a:r>
                      <a:endParaRPr lang="en-CA" sz="1600" dirty="0"/>
                    </a:p>
                  </a:txBody>
                  <a:tcPr/>
                </a:tc>
                <a:tc>
                  <a:txBody>
                    <a:bodyPr/>
                    <a:lstStyle/>
                    <a:p>
                      <a:r>
                        <a:rPr lang="en-US" sz="1600" dirty="0" smtClean="0"/>
                        <a:t>Firefighter</a:t>
                      </a:r>
                      <a:endParaRPr lang="en-CA" sz="1600" dirty="0"/>
                    </a:p>
                  </a:txBody>
                  <a:tcPr/>
                </a:tc>
                <a:extLst>
                  <a:ext uri="{0D108BD9-81ED-4DB2-BD59-A6C34878D82A}">
                    <a16:rowId xmlns:a16="http://schemas.microsoft.com/office/drawing/2014/main" val="1723118058"/>
                  </a:ext>
                </a:extLst>
              </a:tr>
              <a:tr h="262829">
                <a:tc>
                  <a:txBody>
                    <a:bodyPr/>
                    <a:lstStyle/>
                    <a:p>
                      <a:r>
                        <a:rPr lang="en-US" sz="1600" dirty="0" smtClean="0"/>
                        <a:t>Mailman</a:t>
                      </a:r>
                      <a:endParaRPr lang="en-CA" sz="1600" dirty="0"/>
                    </a:p>
                  </a:txBody>
                  <a:tcPr/>
                </a:tc>
                <a:tc>
                  <a:txBody>
                    <a:bodyPr/>
                    <a:lstStyle/>
                    <a:p>
                      <a:r>
                        <a:rPr lang="en-US" sz="1600" dirty="0" smtClean="0"/>
                        <a:t>Mail carrier, postal worker</a:t>
                      </a:r>
                      <a:endParaRPr lang="en-CA" sz="1600" dirty="0"/>
                    </a:p>
                  </a:txBody>
                  <a:tcPr/>
                </a:tc>
                <a:extLst>
                  <a:ext uri="{0D108BD9-81ED-4DB2-BD59-A6C34878D82A}">
                    <a16:rowId xmlns:a16="http://schemas.microsoft.com/office/drawing/2014/main" val="2765419635"/>
                  </a:ext>
                </a:extLst>
              </a:tr>
              <a:tr h="262829">
                <a:tc>
                  <a:txBody>
                    <a:bodyPr/>
                    <a:lstStyle/>
                    <a:p>
                      <a:r>
                        <a:rPr lang="en-US" sz="1600" dirty="0" smtClean="0"/>
                        <a:t>Policeman</a:t>
                      </a:r>
                      <a:endParaRPr lang="en-CA" sz="1600" dirty="0"/>
                    </a:p>
                  </a:txBody>
                  <a:tcPr/>
                </a:tc>
                <a:tc>
                  <a:txBody>
                    <a:bodyPr/>
                    <a:lstStyle/>
                    <a:p>
                      <a:r>
                        <a:rPr lang="en-US" sz="1600" dirty="0" smtClean="0"/>
                        <a:t>Police officer</a:t>
                      </a:r>
                      <a:endParaRPr lang="en-CA" sz="1600" dirty="0"/>
                    </a:p>
                  </a:txBody>
                  <a:tcPr/>
                </a:tc>
                <a:extLst>
                  <a:ext uri="{0D108BD9-81ED-4DB2-BD59-A6C34878D82A}">
                    <a16:rowId xmlns:a16="http://schemas.microsoft.com/office/drawing/2014/main" val="3777403153"/>
                  </a:ext>
                </a:extLst>
              </a:tr>
              <a:tr h="262829">
                <a:tc>
                  <a:txBody>
                    <a:bodyPr/>
                    <a:lstStyle/>
                    <a:p>
                      <a:r>
                        <a:rPr lang="en-US" sz="1600" dirty="0" smtClean="0"/>
                        <a:t>Saleswoman, salesman</a:t>
                      </a:r>
                      <a:endParaRPr lang="en-CA" sz="1600" dirty="0"/>
                    </a:p>
                  </a:txBody>
                  <a:tcPr/>
                </a:tc>
                <a:tc>
                  <a:txBody>
                    <a:bodyPr/>
                    <a:lstStyle/>
                    <a:p>
                      <a:r>
                        <a:rPr lang="en-US" sz="1600" dirty="0" smtClean="0"/>
                        <a:t>Salesperson, sales attendant  </a:t>
                      </a:r>
                      <a:endParaRPr lang="en-CA" sz="1600" dirty="0"/>
                    </a:p>
                  </a:txBody>
                  <a:tcPr/>
                </a:tc>
                <a:extLst>
                  <a:ext uri="{0D108BD9-81ED-4DB2-BD59-A6C34878D82A}">
                    <a16:rowId xmlns:a16="http://schemas.microsoft.com/office/drawing/2014/main" val="2862710026"/>
                  </a:ext>
                </a:extLst>
              </a:tr>
              <a:tr h="262829">
                <a:tc>
                  <a:txBody>
                    <a:bodyPr/>
                    <a:lstStyle/>
                    <a:p>
                      <a:r>
                        <a:rPr lang="en-US" sz="1600" dirty="0" smtClean="0"/>
                        <a:t>Stewardess, steward </a:t>
                      </a:r>
                      <a:endParaRPr lang="en-CA" sz="1600" dirty="0"/>
                    </a:p>
                  </a:txBody>
                  <a:tcPr/>
                </a:tc>
                <a:tc>
                  <a:txBody>
                    <a:bodyPr/>
                    <a:lstStyle/>
                    <a:p>
                      <a:r>
                        <a:rPr lang="en-US" sz="1600" dirty="0" smtClean="0"/>
                        <a:t>Flight attendant </a:t>
                      </a:r>
                      <a:endParaRPr lang="en-CA" sz="1600" dirty="0"/>
                    </a:p>
                  </a:txBody>
                  <a:tcPr/>
                </a:tc>
                <a:extLst>
                  <a:ext uri="{0D108BD9-81ED-4DB2-BD59-A6C34878D82A}">
                    <a16:rowId xmlns:a16="http://schemas.microsoft.com/office/drawing/2014/main" val="3645781322"/>
                  </a:ext>
                </a:extLst>
              </a:tr>
              <a:tr h="262829">
                <a:tc>
                  <a:txBody>
                    <a:bodyPr/>
                    <a:lstStyle/>
                    <a:p>
                      <a:r>
                        <a:rPr lang="en-US" sz="1600" dirty="0" smtClean="0"/>
                        <a:t>Waitress</a:t>
                      </a:r>
                      <a:endParaRPr lang="en-CA" sz="1600" dirty="0"/>
                    </a:p>
                  </a:txBody>
                  <a:tcPr/>
                </a:tc>
                <a:tc>
                  <a:txBody>
                    <a:bodyPr/>
                    <a:lstStyle/>
                    <a:p>
                      <a:r>
                        <a:rPr lang="en-US" sz="1600" dirty="0" smtClean="0"/>
                        <a:t>Waiter, server</a:t>
                      </a:r>
                      <a:endParaRPr lang="en-CA" sz="1600" dirty="0"/>
                    </a:p>
                  </a:txBody>
                  <a:tcPr/>
                </a:tc>
                <a:extLst>
                  <a:ext uri="{0D108BD9-81ED-4DB2-BD59-A6C34878D82A}">
                    <a16:rowId xmlns:a16="http://schemas.microsoft.com/office/drawing/2014/main" val="1423205757"/>
                  </a:ext>
                </a:extLst>
              </a:tr>
              <a:tr h="262829">
                <a:tc>
                  <a:txBody>
                    <a:bodyPr/>
                    <a:lstStyle/>
                    <a:p>
                      <a:r>
                        <a:rPr lang="en-US" sz="1600" dirty="0" smtClean="0"/>
                        <a:t>Man</a:t>
                      </a:r>
                      <a:endParaRPr lang="en-CA" sz="1600" dirty="0"/>
                    </a:p>
                  </a:txBody>
                  <a:tcPr/>
                </a:tc>
                <a:tc>
                  <a:txBody>
                    <a:bodyPr/>
                    <a:lstStyle/>
                    <a:p>
                      <a:r>
                        <a:rPr lang="en-US" sz="1600" dirty="0" smtClean="0"/>
                        <a:t>Person, individual</a:t>
                      </a:r>
                      <a:endParaRPr lang="en-CA" sz="1600" dirty="0"/>
                    </a:p>
                  </a:txBody>
                  <a:tcPr/>
                </a:tc>
                <a:extLst>
                  <a:ext uri="{0D108BD9-81ED-4DB2-BD59-A6C34878D82A}">
                    <a16:rowId xmlns:a16="http://schemas.microsoft.com/office/drawing/2014/main" val="2957503131"/>
                  </a:ext>
                </a:extLst>
              </a:tr>
              <a:tr h="262829">
                <a:tc>
                  <a:txBody>
                    <a:bodyPr/>
                    <a:lstStyle/>
                    <a:p>
                      <a:r>
                        <a:rPr lang="en-US" sz="1600" dirty="0" smtClean="0"/>
                        <a:t>Mankind</a:t>
                      </a:r>
                      <a:endParaRPr lang="en-CA" sz="1600" dirty="0"/>
                    </a:p>
                  </a:txBody>
                  <a:tcPr/>
                </a:tc>
                <a:tc>
                  <a:txBody>
                    <a:bodyPr/>
                    <a:lstStyle/>
                    <a:p>
                      <a:r>
                        <a:rPr lang="en-US" sz="1600" dirty="0" smtClean="0"/>
                        <a:t>People, human beings, humanity</a:t>
                      </a:r>
                      <a:endParaRPr lang="en-CA" sz="1600" dirty="0"/>
                    </a:p>
                  </a:txBody>
                  <a:tcPr/>
                </a:tc>
                <a:extLst>
                  <a:ext uri="{0D108BD9-81ED-4DB2-BD59-A6C34878D82A}">
                    <a16:rowId xmlns:a16="http://schemas.microsoft.com/office/drawing/2014/main" val="913904252"/>
                  </a:ext>
                </a:extLst>
              </a:tr>
              <a:tr h="262829">
                <a:tc>
                  <a:txBody>
                    <a:bodyPr/>
                    <a:lstStyle/>
                    <a:p>
                      <a:r>
                        <a:rPr lang="en-US" sz="1600" dirty="0" smtClean="0"/>
                        <a:t>Handyman</a:t>
                      </a:r>
                      <a:endParaRPr lang="en-CA" sz="1600" dirty="0"/>
                    </a:p>
                  </a:txBody>
                  <a:tcPr/>
                </a:tc>
                <a:tc>
                  <a:txBody>
                    <a:bodyPr/>
                    <a:lstStyle/>
                    <a:p>
                      <a:r>
                        <a:rPr lang="en-US" sz="1600" dirty="0" smtClean="0"/>
                        <a:t>Fixer, maintenance person</a:t>
                      </a:r>
                      <a:endParaRPr lang="en-CA" sz="1600" dirty="0"/>
                    </a:p>
                  </a:txBody>
                  <a:tcPr/>
                </a:tc>
                <a:extLst>
                  <a:ext uri="{0D108BD9-81ED-4DB2-BD59-A6C34878D82A}">
                    <a16:rowId xmlns:a16="http://schemas.microsoft.com/office/drawing/2014/main" val="2782086484"/>
                  </a:ext>
                </a:extLst>
              </a:tr>
              <a:tr h="262829">
                <a:tc>
                  <a:txBody>
                    <a:bodyPr/>
                    <a:lstStyle/>
                    <a:p>
                      <a:r>
                        <a:rPr lang="en-US" sz="1600" dirty="0" smtClean="0"/>
                        <a:t>Housewife</a:t>
                      </a:r>
                      <a:endParaRPr lang="en-CA" sz="1600" dirty="0"/>
                    </a:p>
                  </a:txBody>
                  <a:tcPr/>
                </a:tc>
                <a:tc>
                  <a:txBody>
                    <a:bodyPr/>
                    <a:lstStyle/>
                    <a:p>
                      <a:r>
                        <a:rPr lang="en-US" sz="1600" dirty="0" smtClean="0"/>
                        <a:t>Homemaker</a:t>
                      </a:r>
                      <a:endParaRPr lang="en-CA" sz="1600" dirty="0"/>
                    </a:p>
                  </a:txBody>
                  <a:tcPr/>
                </a:tc>
                <a:extLst>
                  <a:ext uri="{0D108BD9-81ED-4DB2-BD59-A6C34878D82A}">
                    <a16:rowId xmlns:a16="http://schemas.microsoft.com/office/drawing/2014/main" val="1964442789"/>
                  </a:ext>
                </a:extLst>
              </a:tr>
            </a:tbl>
          </a:graphicData>
        </a:graphic>
      </p:graphicFrame>
    </p:spTree>
    <p:extLst>
      <p:ext uri="{BB962C8B-B14F-4D97-AF65-F5344CB8AC3E}">
        <p14:creationId xmlns:p14="http://schemas.microsoft.com/office/powerpoint/2010/main" val="1347486268"/>
      </p:ext>
    </p:extLst>
  </p:cSld>
  <p:clrMapOvr>
    <a:masterClrMapping/>
  </p:clrMapOvr>
</p:sld>
</file>

<file path=ppt/theme/theme1.xml><?xml version="1.0" encoding="utf-8"?>
<a:theme xmlns:a="http://schemas.openxmlformats.org/drawingml/2006/main" name="Drive Smar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C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CEC"/>
        </a:solidFill>
        <a:ln>
          <a:noFill/>
        </a:ln>
        <a:effectLst/>
      </a:spPr>
      <a:bodyPr rtlCol="0" anchor="ctr" anchorCtr="0">
        <a:normAutofit/>
      </a:bodyPr>
      <a:lstStyle>
        <a:defPPr algn="l">
          <a:defRPr sz="4000" dirty="0" smtClean="0"/>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logo only.potx" id="{96EC5D7B-F169-4816-917A-D1E6BC284591}" vid="{C2B64BEA-8A3A-44AC-A54E-15C7DDB7DA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logo only</Template>
  <TotalTime>0</TotalTime>
  <Words>1273</Words>
  <PresentationFormat>Widescreen</PresentationFormat>
  <Paragraphs>207</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DengXian</vt:lpstr>
      <vt:lpstr>Verdana</vt:lpstr>
      <vt:lpstr>Wingdings</vt:lpstr>
      <vt:lpstr>Drive Smart Theme</vt:lpstr>
      <vt:lpstr>MELT Class 1 Driver Training  Workplace Communication</vt:lpstr>
      <vt:lpstr>Unit overview </vt:lpstr>
      <vt:lpstr>Communication styles </vt:lpstr>
      <vt:lpstr>What is your primary communication style? </vt:lpstr>
      <vt:lpstr>Communication style scoring guide </vt:lpstr>
      <vt:lpstr>How to become an assertive communicator  </vt:lpstr>
      <vt:lpstr>Barriers to communication</vt:lpstr>
      <vt:lpstr>Gender inclusive language activity</vt:lpstr>
      <vt:lpstr>Gender inclusive language ideas</vt:lpstr>
      <vt:lpstr>Listening well</vt:lpstr>
      <vt:lpstr>What can you do to make sure you listen well?</vt:lpstr>
      <vt:lpstr>Body language activity </vt:lpstr>
      <vt:lpstr>Using communication technology </vt:lpstr>
      <vt:lpstr>Communication technology continued</vt:lpstr>
      <vt:lpstr>Communication technology continued</vt:lpstr>
      <vt:lpstr>Communication technology continued</vt:lpstr>
      <vt:lpstr>Communication technology continued</vt:lpstr>
      <vt:lpstr>Communication technology continued</vt:lpstr>
      <vt:lpstr>Communication technology continued</vt:lpstr>
      <vt:lpstr>Communication technology continued</vt:lpstr>
      <vt:lpstr>Communication technology continued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2019-10-10T15:37:26Z</dcterms:created>
  <dcterms:modified xsi:type="dcterms:W3CDTF">2021-05-26T01:56:21Z</dcterms:modified>
</cp:coreProperties>
</file>